
<file path=[Content_Types].xml><?xml version="1.0" encoding="utf-8"?>
<Types xmlns="http://schemas.openxmlformats.org/package/2006/content-types">
  <Override PartName="/ppt/slides/slide29.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Layouts/slideLayout6.xml" ContentType="application/vnd.openxmlformats-officedocument.presentationml.slideLayout+xml"/>
  <Override PartName="/ppt/notesSlides/notesSlide38.xml" ContentType="application/vnd.openxmlformats-officedocument.presentationml.notesSlide+xml"/>
  <Override PartName="/ppt/slides/slide25.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27.xml" ContentType="application/vnd.openxmlformats-officedocument.presentationml.notesSlide+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notesSlides/notesSlide25.xml" ContentType="application/vnd.openxmlformats-officedocument.presentationml.notesSlide+xml"/>
  <Override PartName="/ppt/notesSlides/notesSlide34.xml" ContentType="application/vnd.openxmlformats-officedocument.presentationml.notesSlide+xml"/>
  <Override PartName="/ppt/notesSlides/notesSlide43.xml" ContentType="application/vnd.openxmlformats-officedocument.presentationml.notes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23.xml" ContentType="application/vnd.openxmlformats-officedocument.presentationml.notesSlide+xml"/>
  <Override PartName="/ppt/notesSlides/notesSlide32.xml" ContentType="application/vnd.openxmlformats-officedocument.presentationml.notesSlide+xml"/>
  <Override PartName="/ppt/notesSlides/notesSlide41.xml" ContentType="application/vnd.openxmlformats-officedocument.presentationml.notesSlide+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21.xml" ContentType="application/vnd.openxmlformats-officedocument.presentationml.notesSlide+xml"/>
  <Override PartName="/ppt/notesSlides/notesSlide30.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Override PartName="/ppt/notesSlides/notesSlide3.xml" ContentType="application/vnd.openxmlformats-officedocument.presentationml.notesSlide+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notesSlides/notesSlide3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Layouts/slideLayout3.xml" ContentType="application/vnd.openxmlformats-officedocument.presentationml.slideLayout+xml"/>
  <Default Extension="jpeg" ContentType="image/jpeg"/>
  <Override PartName="/ppt/notesSlides/notesSlide17.xml" ContentType="application/vnd.openxmlformats-officedocument.presentationml.notesSlide+xml"/>
  <Override PartName="/ppt/notesSlides/notesSlide28.xml" ContentType="application/vnd.openxmlformats-officedocument.presentationml.notesSlide+xml"/>
  <Override PartName="/ppt/notesSlides/notesSlide37.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4.xml" ContentType="application/vnd.openxmlformats-officedocument.presentationml.notesSlide+xml"/>
  <Override PartName="/ppt/notesSlides/notesSlide26.xml" ContentType="application/vnd.openxmlformats-officedocument.presentationml.notesSlide+xml"/>
  <Override PartName="/ppt/notesSlides/notesSlide35.xml" ContentType="application/vnd.openxmlformats-officedocument.presentationml.notesSlide+xml"/>
  <Override PartName="/ppt/notesSlides/notesSlide44.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notesSlides/notesSlide42.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notesSlides/notesSlide40.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Layouts/slideLayout4.xml" ContentType="application/vnd.openxmlformats-officedocument.presentationml.slideLayout+xml"/>
  <Override PartName="/ppt/notesSlides/notesSlide29.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notesSlides/notesSlide18.xml" ContentType="application/vnd.openxmlformats-officedocument.presentationml.notesSlide+xml"/>
  <Override PartName="/ppt/notesSlides/notesSlide36.xml" ContentType="application/vnd.openxmlformats-officedocument.presentationml.notesSlide+xml"/>
  <Default Extension="rels" ContentType="application/vnd.openxmlformats-package.relationship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7" r:id="rId1"/>
  </p:sldMasterIdLst>
  <p:notesMasterIdLst>
    <p:notesMasterId r:id="rId46"/>
  </p:notesMasterIdLst>
  <p:sldIdLst>
    <p:sldId id="256" r:id="rId2"/>
    <p:sldId id="450" r:id="rId3"/>
    <p:sldId id="468" r:id="rId4"/>
    <p:sldId id="464" r:id="rId5"/>
    <p:sldId id="536" r:id="rId6"/>
    <p:sldId id="534" r:id="rId7"/>
    <p:sldId id="537" r:id="rId8"/>
    <p:sldId id="538" r:id="rId9"/>
    <p:sldId id="533" r:id="rId10"/>
    <p:sldId id="470" r:id="rId11"/>
    <p:sldId id="472" r:id="rId12"/>
    <p:sldId id="535" r:id="rId13"/>
    <p:sldId id="539" r:id="rId14"/>
    <p:sldId id="474" r:id="rId15"/>
    <p:sldId id="505" r:id="rId16"/>
    <p:sldId id="506" r:id="rId17"/>
    <p:sldId id="507" r:id="rId18"/>
    <p:sldId id="508" r:id="rId19"/>
    <p:sldId id="509" r:id="rId20"/>
    <p:sldId id="540" r:id="rId21"/>
    <p:sldId id="510" r:id="rId22"/>
    <p:sldId id="513" r:id="rId23"/>
    <p:sldId id="511" r:id="rId24"/>
    <p:sldId id="477" r:id="rId25"/>
    <p:sldId id="514" r:id="rId26"/>
    <p:sldId id="515" r:id="rId27"/>
    <p:sldId id="516" r:id="rId28"/>
    <p:sldId id="517" r:id="rId29"/>
    <p:sldId id="518" r:id="rId30"/>
    <p:sldId id="519" r:id="rId31"/>
    <p:sldId id="520" r:id="rId32"/>
    <p:sldId id="521" r:id="rId33"/>
    <p:sldId id="522" r:id="rId34"/>
    <p:sldId id="523" r:id="rId35"/>
    <p:sldId id="524" r:id="rId36"/>
    <p:sldId id="525" r:id="rId37"/>
    <p:sldId id="527" r:id="rId38"/>
    <p:sldId id="529" r:id="rId39"/>
    <p:sldId id="493" r:id="rId40"/>
    <p:sldId id="494" r:id="rId41"/>
    <p:sldId id="454" r:id="rId42"/>
    <p:sldId id="530" r:id="rId43"/>
    <p:sldId id="531" r:id="rId44"/>
    <p:sldId id="532" r:id="rId45"/>
  </p:sldIdLst>
  <p:sldSz cx="9144000" cy="6858000" type="screen4x3"/>
  <p:notesSz cx="6858000" cy="9144000"/>
  <p:defaultTextStyle>
    <a:defPPr>
      <a:defRPr lang="zh-CN"/>
    </a:defPPr>
    <a:lvl1pPr algn="l" rtl="0" eaLnBrk="0" fontAlgn="base" hangingPunct="0">
      <a:spcBef>
        <a:spcPct val="0"/>
      </a:spcBef>
      <a:spcAft>
        <a:spcPct val="0"/>
      </a:spcAft>
      <a:defRPr sz="1600" b="1" kern="1200">
        <a:solidFill>
          <a:schemeClr val="tx1"/>
        </a:solidFill>
        <a:latin typeface="楷体" pitchFamily="49" charset="-122"/>
        <a:ea typeface="楷体" pitchFamily="49" charset="-122"/>
        <a:cs typeface="+mn-cs"/>
      </a:defRPr>
    </a:lvl1pPr>
    <a:lvl2pPr marL="457200" algn="l" rtl="0" eaLnBrk="0" fontAlgn="base" hangingPunct="0">
      <a:spcBef>
        <a:spcPct val="0"/>
      </a:spcBef>
      <a:spcAft>
        <a:spcPct val="0"/>
      </a:spcAft>
      <a:defRPr sz="1600" b="1" kern="1200">
        <a:solidFill>
          <a:schemeClr val="tx1"/>
        </a:solidFill>
        <a:latin typeface="楷体" pitchFamily="49" charset="-122"/>
        <a:ea typeface="楷体" pitchFamily="49" charset="-122"/>
        <a:cs typeface="+mn-cs"/>
      </a:defRPr>
    </a:lvl2pPr>
    <a:lvl3pPr marL="914400" algn="l" rtl="0" eaLnBrk="0" fontAlgn="base" hangingPunct="0">
      <a:spcBef>
        <a:spcPct val="0"/>
      </a:spcBef>
      <a:spcAft>
        <a:spcPct val="0"/>
      </a:spcAft>
      <a:defRPr sz="1600" b="1" kern="1200">
        <a:solidFill>
          <a:schemeClr val="tx1"/>
        </a:solidFill>
        <a:latin typeface="楷体" pitchFamily="49" charset="-122"/>
        <a:ea typeface="楷体" pitchFamily="49" charset="-122"/>
        <a:cs typeface="+mn-cs"/>
      </a:defRPr>
    </a:lvl3pPr>
    <a:lvl4pPr marL="1371600" algn="l" rtl="0" eaLnBrk="0" fontAlgn="base" hangingPunct="0">
      <a:spcBef>
        <a:spcPct val="0"/>
      </a:spcBef>
      <a:spcAft>
        <a:spcPct val="0"/>
      </a:spcAft>
      <a:defRPr sz="1600" b="1" kern="1200">
        <a:solidFill>
          <a:schemeClr val="tx1"/>
        </a:solidFill>
        <a:latin typeface="楷体" pitchFamily="49" charset="-122"/>
        <a:ea typeface="楷体" pitchFamily="49" charset="-122"/>
        <a:cs typeface="+mn-cs"/>
      </a:defRPr>
    </a:lvl4pPr>
    <a:lvl5pPr marL="1828800" algn="l" rtl="0" eaLnBrk="0" fontAlgn="base" hangingPunct="0">
      <a:spcBef>
        <a:spcPct val="0"/>
      </a:spcBef>
      <a:spcAft>
        <a:spcPct val="0"/>
      </a:spcAft>
      <a:defRPr sz="1600" b="1" kern="1200">
        <a:solidFill>
          <a:schemeClr val="tx1"/>
        </a:solidFill>
        <a:latin typeface="楷体" pitchFamily="49" charset="-122"/>
        <a:ea typeface="楷体" pitchFamily="49" charset="-122"/>
        <a:cs typeface="+mn-cs"/>
      </a:defRPr>
    </a:lvl5pPr>
    <a:lvl6pPr marL="2286000" algn="l" defTabSz="914400" rtl="0" eaLnBrk="1" latinLnBrk="0" hangingPunct="1">
      <a:defRPr sz="1600" b="1" kern="1200">
        <a:solidFill>
          <a:schemeClr val="tx1"/>
        </a:solidFill>
        <a:latin typeface="楷体" pitchFamily="49" charset="-122"/>
        <a:ea typeface="楷体" pitchFamily="49" charset="-122"/>
        <a:cs typeface="+mn-cs"/>
      </a:defRPr>
    </a:lvl6pPr>
    <a:lvl7pPr marL="2743200" algn="l" defTabSz="914400" rtl="0" eaLnBrk="1" latinLnBrk="0" hangingPunct="1">
      <a:defRPr sz="1600" b="1" kern="1200">
        <a:solidFill>
          <a:schemeClr val="tx1"/>
        </a:solidFill>
        <a:latin typeface="楷体" pitchFamily="49" charset="-122"/>
        <a:ea typeface="楷体" pitchFamily="49" charset="-122"/>
        <a:cs typeface="+mn-cs"/>
      </a:defRPr>
    </a:lvl7pPr>
    <a:lvl8pPr marL="3200400" algn="l" defTabSz="914400" rtl="0" eaLnBrk="1" latinLnBrk="0" hangingPunct="1">
      <a:defRPr sz="1600" b="1" kern="1200">
        <a:solidFill>
          <a:schemeClr val="tx1"/>
        </a:solidFill>
        <a:latin typeface="楷体" pitchFamily="49" charset="-122"/>
        <a:ea typeface="楷体" pitchFamily="49" charset="-122"/>
        <a:cs typeface="+mn-cs"/>
      </a:defRPr>
    </a:lvl8pPr>
    <a:lvl9pPr marL="3657600" algn="l" defTabSz="914400" rtl="0" eaLnBrk="1" latinLnBrk="0" hangingPunct="1">
      <a:defRPr sz="1600" b="1" kern="1200">
        <a:solidFill>
          <a:schemeClr val="tx1"/>
        </a:solidFill>
        <a:latin typeface="楷体" pitchFamily="49" charset="-122"/>
        <a:ea typeface="楷体" pitchFamily="49"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333FF"/>
    <a:srgbClr val="CCCCFF"/>
    <a:srgbClr val="FFFF89"/>
    <a:srgbClr val="FF0000"/>
    <a:srgbClr val="A5032D"/>
    <a:srgbClr val="BE270E"/>
    <a:srgbClr val="CCCC00"/>
    <a:srgbClr val="CC9900"/>
  </p:clrMru>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65587" autoAdjust="0"/>
  </p:normalViewPr>
  <p:slideViewPr>
    <p:cSldViewPr>
      <p:cViewPr varScale="1">
        <p:scale>
          <a:sx n="45" d="100"/>
          <a:sy n="45" d="100"/>
        </p:scale>
        <p:origin x="-2106" y="-96"/>
      </p:cViewPr>
      <p:guideLst>
        <p:guide orient="horz" pos="2160"/>
        <p:guide pos="2852"/>
      </p:guideLst>
    </p:cSldViewPr>
  </p:slideViewPr>
  <p:notesTextViewPr>
    <p:cViewPr>
      <p:scale>
        <a:sx n="100" d="100"/>
        <a:sy n="100" d="100"/>
      </p:scale>
      <p:origin x="0" y="0"/>
    </p:cViewPr>
  </p:notesTextViewPr>
  <p:gridSpacing cx="78027213" cy="78027213"/>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b="0">
                <a:latin typeface="Arial" pitchFamily="34" charset="0"/>
                <a:ea typeface="宋体" pitchFamily="2" charset="-122"/>
                <a:cs typeface="楷体"/>
              </a:defRPr>
            </a:lvl1pPr>
          </a:lstStyle>
          <a:p>
            <a:pPr>
              <a:defRPr/>
            </a:pPr>
            <a:endParaRPr lang="zh-CN" altLang="en-US"/>
          </a:p>
        </p:txBody>
      </p:sp>
      <p:sp>
        <p:nvSpPr>
          <p:cNvPr id="3075"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b="0">
                <a:latin typeface="Arial" pitchFamily="34" charset="0"/>
                <a:ea typeface="宋体" pitchFamily="2" charset="-122"/>
                <a:cs typeface="楷体"/>
              </a:defRPr>
            </a:lvl1pPr>
          </a:lstStyle>
          <a:p>
            <a:pPr>
              <a:defRPr/>
            </a:pPr>
            <a:endParaRPr lang="en-US" altLang="zh-CN"/>
          </a:p>
        </p:txBody>
      </p:sp>
      <p:sp>
        <p:nvSpPr>
          <p:cNvPr id="3076" name="Rectangle 4"/>
          <p:cNvSpPr>
            <a:spLocks noGrp="1" noRot="1" noChangeAspect="1" noChangeArrowheads="1"/>
          </p:cNvSpPr>
          <p:nvPr>
            <p:ph type="sldImg" idx="2"/>
          </p:nvPr>
        </p:nvSpPr>
        <p:spPr bwMode="auto">
          <a:xfrm>
            <a:off x="1143000" y="685800"/>
            <a:ext cx="4572000" cy="3429000"/>
          </a:xfrm>
          <a:prstGeom prst="rect">
            <a:avLst/>
          </a:prstGeom>
          <a:noFill/>
          <a:ln w="9525">
            <a:noFill/>
            <a:miter lim="800000"/>
            <a:headEnd/>
            <a:tailEnd/>
          </a:ln>
        </p:spPr>
      </p:sp>
      <p:sp>
        <p:nvSpPr>
          <p:cNvPr id="3077" name="Rectangle 5"/>
          <p:cNvSpPr>
            <a:spLocks noGrp="1" noRot="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3078"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b="0">
                <a:latin typeface="Arial" pitchFamily="34" charset="0"/>
                <a:ea typeface="宋体" pitchFamily="2" charset="-122"/>
                <a:cs typeface="楷体"/>
              </a:defRPr>
            </a:lvl1pPr>
          </a:lstStyle>
          <a:p>
            <a:pPr>
              <a:defRPr/>
            </a:pPr>
            <a:endParaRPr lang="en-US" altLang="zh-CN"/>
          </a:p>
        </p:txBody>
      </p:sp>
      <p:sp>
        <p:nvSpPr>
          <p:cNvPr id="3079"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b="0">
                <a:latin typeface="Arial" charset="0"/>
                <a:ea typeface="宋体" charset="-122"/>
              </a:defRPr>
            </a:lvl1pPr>
          </a:lstStyle>
          <a:p>
            <a:fld id="{287CCF68-D40B-4599-926A-7A0EC2D9742D}" type="slidenum">
              <a:rPr lang="zh-CN" altLang="en-US"/>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287CCF68-D40B-4599-926A-7A0EC2D9742D}" type="slidenum">
              <a:rPr lang="zh-CN" altLang="en-US" smtClean="0"/>
              <a:pPr/>
              <a:t>1</a:t>
            </a:fld>
            <a:endParaRPr lang="en-US" altLang="zh-C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lvl="1" eaLnBrk="1" hangingPunct="1"/>
            <a:r>
              <a:rPr lang="en-US" altLang="zh-CN" b="0" dirty="0" smtClean="0">
                <a:latin typeface="宋体" charset="-122"/>
              </a:rPr>
              <a:t>LUA</a:t>
            </a:r>
            <a:r>
              <a:rPr lang="zh-CN" altLang="en-US" b="0" dirty="0" smtClean="0">
                <a:latin typeface="宋体" charset="-122"/>
              </a:rPr>
              <a:t>中大量重复代码，难维护问题</a:t>
            </a:r>
            <a:endParaRPr lang="en-US" altLang="zh-CN" b="0" dirty="0" smtClean="0">
              <a:latin typeface="宋体" charset="-122"/>
            </a:endParaRPr>
          </a:p>
          <a:p>
            <a:pPr lvl="1" eaLnBrk="1" hangingPunct="1"/>
            <a:r>
              <a:rPr lang="zh-CN" altLang="en-US" b="0" dirty="0" smtClean="0">
                <a:latin typeface="宋体" charset="-122"/>
              </a:rPr>
              <a:t>例如一个物件可破坏，同时可以加</a:t>
            </a:r>
            <a:r>
              <a:rPr lang="en-US" altLang="zh-CN" b="0" dirty="0" smtClean="0">
                <a:latin typeface="宋体" charset="-122"/>
              </a:rPr>
              <a:t>buff</a:t>
            </a:r>
            <a:r>
              <a:rPr lang="zh-CN" altLang="en-US" b="0" dirty="0" smtClean="0">
                <a:latin typeface="宋体" charset="-122"/>
              </a:rPr>
              <a:t>，另外一个可以加</a:t>
            </a:r>
            <a:r>
              <a:rPr lang="en-US" altLang="zh-CN" b="0" dirty="0" smtClean="0">
                <a:latin typeface="宋体" charset="-122"/>
              </a:rPr>
              <a:t>buff</a:t>
            </a:r>
            <a:r>
              <a:rPr lang="zh-CN" altLang="en-US" b="0" dirty="0" smtClean="0">
                <a:latin typeface="宋体" charset="-122"/>
              </a:rPr>
              <a:t>，同时可以发射</a:t>
            </a:r>
            <a:r>
              <a:rPr lang="en-US" altLang="zh-CN" b="0" dirty="0" smtClean="0">
                <a:latin typeface="宋体" charset="-122"/>
              </a:rPr>
              <a:t>projectile</a:t>
            </a:r>
            <a:r>
              <a:rPr lang="zh-CN" altLang="en-US" b="0" dirty="0" smtClean="0">
                <a:latin typeface="宋体" charset="-122"/>
              </a:rPr>
              <a:t>，关于</a:t>
            </a:r>
            <a:r>
              <a:rPr lang="en-US" altLang="zh-CN" b="0" dirty="0" smtClean="0">
                <a:latin typeface="宋体" charset="-122"/>
              </a:rPr>
              <a:t>buff</a:t>
            </a:r>
            <a:r>
              <a:rPr lang="zh-CN" altLang="en-US" b="0" dirty="0" smtClean="0">
                <a:latin typeface="宋体" charset="-122"/>
              </a:rPr>
              <a:t>相关的配置数据和函数就出现了代码级别的冗余，各种组合之后需要维护多份</a:t>
            </a:r>
            <a:endParaRPr lang="en-US" altLang="zh-CN" b="0" dirty="0" smtClean="0">
              <a:latin typeface="宋体" charset="-122"/>
            </a:endParaRPr>
          </a:p>
          <a:p>
            <a:endParaRPr lang="en-US" altLang="zh-CN" dirty="0" smtClean="0"/>
          </a:p>
        </p:txBody>
      </p:sp>
      <p:sp>
        <p:nvSpPr>
          <p:cNvPr id="4" name="灯片编号占位符 3"/>
          <p:cNvSpPr>
            <a:spLocks noGrp="1"/>
          </p:cNvSpPr>
          <p:nvPr>
            <p:ph type="sldNum" sz="quarter" idx="10"/>
          </p:nvPr>
        </p:nvSpPr>
        <p:spPr/>
        <p:txBody>
          <a:bodyPr/>
          <a:lstStyle/>
          <a:p>
            <a:fld id="{287CCF68-D40B-4599-926A-7A0EC2D9742D}" type="slidenum">
              <a:rPr lang="zh-CN" altLang="en-US" smtClean="0"/>
              <a:pPr/>
              <a:t>10</a:t>
            </a:fld>
            <a:endParaRPr lang="en-US" altLang="zh-CN"/>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像</a:t>
            </a:r>
            <a:r>
              <a:rPr lang="en-US" altLang="zh-CN" dirty="0" smtClean="0"/>
              <a:t>C++</a:t>
            </a:r>
            <a:r>
              <a:rPr lang="zh-CN" altLang="en-US" dirty="0" smtClean="0"/>
              <a:t>定义宏一样，写一些全局函数可以动态修改定义脚本</a:t>
            </a:r>
            <a:endParaRPr lang="en-US" altLang="zh-CN" dirty="0" smtClean="0"/>
          </a:p>
          <a:p>
            <a:r>
              <a:rPr lang="zh-CN" altLang="en-US" dirty="0" smtClean="0"/>
              <a:t>组件模型，</a:t>
            </a:r>
            <a:r>
              <a:rPr lang="en-US" altLang="zh-CN" dirty="0" smtClean="0"/>
              <a:t>C++</a:t>
            </a:r>
            <a:r>
              <a:rPr lang="zh-CN" altLang="en-US" dirty="0" smtClean="0"/>
              <a:t>端单一功能类的组合重用，</a:t>
            </a:r>
            <a:r>
              <a:rPr lang="en-US" altLang="zh-CN" dirty="0" smtClean="0"/>
              <a:t>LUA</a:t>
            </a:r>
            <a:r>
              <a:rPr lang="zh-CN" altLang="en-US" dirty="0" smtClean="0"/>
              <a:t>这边动态语言只需要定义一遍属性和方法</a:t>
            </a:r>
            <a:endParaRPr lang="en-US" altLang="zh-CN" dirty="0" smtClean="0"/>
          </a:p>
          <a:p>
            <a:r>
              <a:rPr lang="zh-CN" altLang="en-US" dirty="0" smtClean="0"/>
              <a:t>解决了基础组件相互引用而没有出现超类问题</a:t>
            </a:r>
            <a:endParaRPr lang="en-US" altLang="zh-CN" dirty="0" smtClean="0"/>
          </a:p>
        </p:txBody>
      </p:sp>
      <p:sp>
        <p:nvSpPr>
          <p:cNvPr id="4" name="灯片编号占位符 3"/>
          <p:cNvSpPr>
            <a:spLocks noGrp="1"/>
          </p:cNvSpPr>
          <p:nvPr>
            <p:ph type="sldNum" sz="quarter" idx="10"/>
          </p:nvPr>
        </p:nvSpPr>
        <p:spPr/>
        <p:txBody>
          <a:bodyPr/>
          <a:lstStyle/>
          <a:p>
            <a:fld id="{287CCF68-D40B-4599-926A-7A0EC2D9742D}" type="slidenum">
              <a:rPr lang="zh-CN" altLang="en-US" smtClean="0"/>
              <a:pPr/>
              <a:t>11</a:t>
            </a:fld>
            <a:endParaRPr lang="en-US" altLang="zh-CN"/>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每个都是功能单一，自带同步的属性和行为组合体</a:t>
            </a:r>
            <a:endParaRPr lang="en-US" altLang="zh-CN" dirty="0" smtClean="0"/>
          </a:p>
        </p:txBody>
      </p:sp>
      <p:sp>
        <p:nvSpPr>
          <p:cNvPr id="4" name="灯片编号占位符 3"/>
          <p:cNvSpPr>
            <a:spLocks noGrp="1"/>
          </p:cNvSpPr>
          <p:nvPr>
            <p:ph type="sldNum" sz="quarter" idx="10"/>
          </p:nvPr>
        </p:nvSpPr>
        <p:spPr/>
        <p:txBody>
          <a:bodyPr/>
          <a:lstStyle/>
          <a:p>
            <a:fld id="{287CCF68-D40B-4599-926A-7A0EC2D9742D}" type="slidenum">
              <a:rPr lang="zh-CN" altLang="en-US" smtClean="0"/>
              <a:pPr/>
              <a:t>12</a:t>
            </a:fld>
            <a:endParaRPr lang="en-US" altLang="zh-CN"/>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每个都是功能单一，自带同步的属性和行为组合体</a:t>
            </a:r>
            <a:endParaRPr lang="en-US" altLang="zh-CN" dirty="0" smtClean="0"/>
          </a:p>
        </p:txBody>
      </p:sp>
      <p:sp>
        <p:nvSpPr>
          <p:cNvPr id="4" name="灯片编号占位符 3"/>
          <p:cNvSpPr>
            <a:spLocks noGrp="1"/>
          </p:cNvSpPr>
          <p:nvPr>
            <p:ph type="sldNum" sz="quarter" idx="10"/>
          </p:nvPr>
        </p:nvSpPr>
        <p:spPr/>
        <p:txBody>
          <a:bodyPr/>
          <a:lstStyle/>
          <a:p>
            <a:fld id="{287CCF68-D40B-4599-926A-7A0EC2D9742D}" type="slidenum">
              <a:rPr lang="zh-CN" altLang="en-US" smtClean="0"/>
              <a:pPr/>
              <a:t>13</a:t>
            </a:fld>
            <a:endParaRPr lang="en-US" altLang="zh-CN"/>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b="0" dirty="0" err="1" smtClean="0">
                <a:latin typeface="宋体" charset="-122"/>
              </a:rPr>
              <a:t>Lua</a:t>
            </a:r>
            <a:r>
              <a:rPr lang="zh-CN" altLang="en-US" b="0" dirty="0" smtClean="0">
                <a:latin typeface="宋体" charset="-122"/>
              </a:rPr>
              <a:t>表达顺序完成的序列逻辑并且可能是多帧执行的，非常不直观</a:t>
            </a:r>
            <a:endParaRPr lang="en-US" altLang="zh-CN" b="0" dirty="0" smtClean="0">
              <a:latin typeface="宋体" charset="-122"/>
            </a:endParaRPr>
          </a:p>
          <a:p>
            <a:r>
              <a:rPr lang="zh-CN" altLang="en-US" b="0" dirty="0" smtClean="0">
                <a:latin typeface="宋体" charset="-122"/>
              </a:rPr>
              <a:t>远程调试，查看运行状态，单步执行</a:t>
            </a:r>
            <a:endParaRPr lang="en-US" altLang="zh-CN" b="0" dirty="0" smtClean="0">
              <a:latin typeface="宋体" charset="-122"/>
            </a:endParaRPr>
          </a:p>
          <a:p>
            <a:r>
              <a:rPr lang="zh-CN" altLang="en-US" b="0" dirty="0" smtClean="0">
                <a:latin typeface="宋体" charset="-122"/>
              </a:rPr>
              <a:t>组件克服逻辑</a:t>
            </a:r>
            <a:r>
              <a:rPr lang="en-US" altLang="zh-CN" b="0" smtClean="0">
                <a:latin typeface="宋体" charset="-122"/>
              </a:rPr>
              <a:t>bug</a:t>
            </a:r>
            <a:endParaRPr lang="en-US" altLang="zh-CN" b="0" dirty="0" smtClean="0">
              <a:latin typeface="宋体" charset="-122"/>
            </a:endParaRPr>
          </a:p>
        </p:txBody>
      </p:sp>
      <p:sp>
        <p:nvSpPr>
          <p:cNvPr id="4" name="灯片编号占位符 3"/>
          <p:cNvSpPr>
            <a:spLocks noGrp="1"/>
          </p:cNvSpPr>
          <p:nvPr>
            <p:ph type="sldNum" sz="quarter" idx="10"/>
          </p:nvPr>
        </p:nvSpPr>
        <p:spPr/>
        <p:txBody>
          <a:bodyPr/>
          <a:lstStyle/>
          <a:p>
            <a:fld id="{287CCF68-D40B-4599-926A-7A0EC2D9742D}" type="slidenum">
              <a:rPr lang="zh-CN" altLang="en-US" smtClean="0"/>
              <a:pPr/>
              <a:t>14</a:t>
            </a:fld>
            <a:endParaRPr lang="en-US" altLang="zh-CN"/>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b="0" dirty="0" smtClean="0">
                <a:latin typeface="宋体" charset="-122"/>
              </a:rPr>
              <a:t>简单的一个流程控制逻辑</a:t>
            </a:r>
            <a:endParaRPr lang="en-US" altLang="zh-CN" b="0" dirty="0" smtClean="0">
              <a:latin typeface="宋体" charset="-122"/>
            </a:endParaRPr>
          </a:p>
        </p:txBody>
      </p:sp>
      <p:sp>
        <p:nvSpPr>
          <p:cNvPr id="4" name="灯片编号占位符 3"/>
          <p:cNvSpPr>
            <a:spLocks noGrp="1"/>
          </p:cNvSpPr>
          <p:nvPr>
            <p:ph type="sldNum" sz="quarter" idx="10"/>
          </p:nvPr>
        </p:nvSpPr>
        <p:spPr/>
        <p:txBody>
          <a:bodyPr/>
          <a:lstStyle/>
          <a:p>
            <a:fld id="{287CCF68-D40B-4599-926A-7A0EC2D9742D}" type="slidenum">
              <a:rPr lang="zh-CN" altLang="en-US" smtClean="0"/>
              <a:pPr/>
              <a:t>15</a:t>
            </a:fld>
            <a:endParaRPr lang="en-US" altLang="zh-CN"/>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b="0" dirty="0" smtClean="0">
                <a:latin typeface="宋体" charset="-122"/>
              </a:rPr>
              <a:t>用闪光弹导致地上毒花开放逻辑距离</a:t>
            </a:r>
            <a:endParaRPr lang="en-US" altLang="zh-CN" b="0" dirty="0" smtClean="0">
              <a:latin typeface="宋体" charset="-122"/>
            </a:endParaRPr>
          </a:p>
          <a:p>
            <a:r>
              <a:rPr lang="en-US" altLang="zh-CN" b="0" dirty="0" smtClean="0">
                <a:latin typeface="宋体" charset="-122"/>
              </a:rPr>
              <a:t>LUA</a:t>
            </a:r>
            <a:r>
              <a:rPr lang="zh-CN" altLang="en-US" b="0" dirty="0" smtClean="0">
                <a:latin typeface="宋体" charset="-122"/>
              </a:rPr>
              <a:t>初始化创建受击代理体和</a:t>
            </a:r>
            <a:r>
              <a:rPr lang="en-US" altLang="zh-CN" b="0" dirty="0" err="1" smtClean="0">
                <a:latin typeface="宋体" charset="-122"/>
              </a:rPr>
              <a:t>BuffArea</a:t>
            </a:r>
            <a:endParaRPr lang="en-US" altLang="zh-CN" b="0" dirty="0" smtClean="0">
              <a:latin typeface="宋体" charset="-122"/>
            </a:endParaRPr>
          </a:p>
          <a:p>
            <a:r>
              <a:rPr lang="zh-CN" altLang="en-US" b="0" dirty="0" smtClean="0">
                <a:latin typeface="宋体" charset="-122"/>
              </a:rPr>
              <a:t>碰撞检测产生的伤害时间从组件到</a:t>
            </a:r>
            <a:r>
              <a:rPr lang="en-US" altLang="zh-CN" b="0" dirty="0" smtClean="0">
                <a:latin typeface="宋体" charset="-122"/>
              </a:rPr>
              <a:t>LUA</a:t>
            </a:r>
          </a:p>
          <a:p>
            <a:r>
              <a:rPr lang="en-US" altLang="zh-CN" b="0" dirty="0" smtClean="0">
                <a:latin typeface="宋体" charset="-122"/>
              </a:rPr>
              <a:t>LUA</a:t>
            </a:r>
            <a:r>
              <a:rPr lang="zh-CN" altLang="en-US" b="0" dirty="0" smtClean="0">
                <a:latin typeface="宋体" charset="-122"/>
              </a:rPr>
              <a:t>传递给</a:t>
            </a:r>
            <a:r>
              <a:rPr lang="en-US" altLang="zh-CN" b="0" dirty="0" smtClean="0">
                <a:latin typeface="宋体" charset="-122"/>
              </a:rPr>
              <a:t>BT</a:t>
            </a:r>
          </a:p>
          <a:p>
            <a:r>
              <a:rPr lang="en-US" altLang="zh-CN" b="0" dirty="0" smtClean="0">
                <a:latin typeface="宋体" charset="-122"/>
              </a:rPr>
              <a:t>BT</a:t>
            </a:r>
            <a:r>
              <a:rPr lang="zh-CN" altLang="en-US" b="0" dirty="0" smtClean="0">
                <a:latin typeface="宋体" charset="-122"/>
              </a:rPr>
              <a:t>处理结果打开</a:t>
            </a:r>
            <a:r>
              <a:rPr lang="en-US" altLang="zh-CN" b="0" dirty="0" err="1" smtClean="0">
                <a:latin typeface="宋体" charset="-122"/>
              </a:rPr>
              <a:t>BuffArea</a:t>
            </a:r>
            <a:endParaRPr lang="en-US" altLang="zh-CN" b="0" dirty="0" smtClean="0">
              <a:latin typeface="宋体" charset="-122"/>
            </a:endParaRPr>
          </a:p>
        </p:txBody>
      </p:sp>
      <p:sp>
        <p:nvSpPr>
          <p:cNvPr id="4" name="灯片编号占位符 3"/>
          <p:cNvSpPr>
            <a:spLocks noGrp="1"/>
          </p:cNvSpPr>
          <p:nvPr>
            <p:ph type="sldNum" sz="quarter" idx="10"/>
          </p:nvPr>
        </p:nvSpPr>
        <p:spPr/>
        <p:txBody>
          <a:bodyPr/>
          <a:lstStyle/>
          <a:p>
            <a:fld id="{287CCF68-D40B-4599-926A-7A0EC2D9742D}" type="slidenum">
              <a:rPr lang="zh-CN" altLang="en-US" smtClean="0"/>
              <a:pPr/>
              <a:t>16</a:t>
            </a:fld>
            <a:endParaRPr lang="en-US" altLang="zh-CN"/>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b="0" dirty="0" smtClean="0">
                <a:latin typeface="宋体" charset="-122"/>
              </a:rPr>
              <a:t>直接同步行为</a:t>
            </a:r>
            <a:endParaRPr lang="en-US" altLang="zh-CN" b="0" dirty="0" smtClean="0">
              <a:latin typeface="宋体" charset="-122"/>
            </a:endParaRPr>
          </a:p>
        </p:txBody>
      </p:sp>
      <p:sp>
        <p:nvSpPr>
          <p:cNvPr id="4" name="灯片编号占位符 3"/>
          <p:cNvSpPr>
            <a:spLocks noGrp="1"/>
          </p:cNvSpPr>
          <p:nvPr>
            <p:ph type="sldNum" sz="quarter" idx="10"/>
          </p:nvPr>
        </p:nvSpPr>
        <p:spPr/>
        <p:txBody>
          <a:bodyPr/>
          <a:lstStyle/>
          <a:p>
            <a:fld id="{287CCF68-D40B-4599-926A-7A0EC2D9742D}" type="slidenum">
              <a:rPr lang="zh-CN" altLang="en-US" smtClean="0"/>
              <a:pPr/>
              <a:t>17</a:t>
            </a:fld>
            <a:endParaRPr lang="en-US" altLang="zh-CN"/>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b="0" dirty="0" smtClean="0">
                <a:latin typeface="宋体" charset="-122"/>
              </a:rPr>
              <a:t>需要依靠属性和状态来同步行为</a:t>
            </a:r>
            <a:endParaRPr lang="en-US" altLang="zh-CN" b="0" dirty="0" smtClean="0">
              <a:latin typeface="宋体" charset="-122"/>
            </a:endParaRPr>
          </a:p>
        </p:txBody>
      </p:sp>
      <p:sp>
        <p:nvSpPr>
          <p:cNvPr id="4" name="灯片编号占位符 3"/>
          <p:cNvSpPr>
            <a:spLocks noGrp="1"/>
          </p:cNvSpPr>
          <p:nvPr>
            <p:ph type="sldNum" sz="quarter" idx="10"/>
          </p:nvPr>
        </p:nvSpPr>
        <p:spPr/>
        <p:txBody>
          <a:bodyPr/>
          <a:lstStyle/>
          <a:p>
            <a:fld id="{287CCF68-D40B-4599-926A-7A0EC2D9742D}" type="slidenum">
              <a:rPr lang="zh-CN" altLang="en-US" smtClean="0"/>
              <a:pPr/>
              <a:t>18</a:t>
            </a:fld>
            <a:endParaRPr lang="en-US" altLang="zh-CN"/>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lvl="1" eaLnBrk="1" hangingPunct="1"/>
            <a:r>
              <a:rPr lang="zh-CN" altLang="en-US" dirty="0" smtClean="0">
                <a:latin typeface="宋体" charset="-122"/>
              </a:rPr>
              <a:t>场景物件的同步逻辑优化</a:t>
            </a:r>
            <a:endParaRPr lang="en-US" altLang="zh-CN" dirty="0" smtClean="0">
              <a:latin typeface="宋体" charset="-122"/>
            </a:endParaRPr>
          </a:p>
          <a:p>
            <a:pPr lvl="1" eaLnBrk="1" hangingPunct="1"/>
            <a:r>
              <a:rPr lang="zh-CN" altLang="en-US" dirty="0" smtClean="0">
                <a:latin typeface="宋体" charset="-122"/>
              </a:rPr>
              <a:t>花的闪光 盛开逻辑</a:t>
            </a:r>
            <a:endParaRPr lang="en-US" altLang="zh-CN" dirty="0" smtClean="0">
              <a:latin typeface="宋体" charset="-122"/>
            </a:endParaRPr>
          </a:p>
          <a:p>
            <a:pPr lvl="1" eaLnBrk="1" hangingPunct="1"/>
            <a:r>
              <a:rPr lang="zh-CN" altLang="en-US" b="0" dirty="0" smtClean="0">
                <a:latin typeface="宋体" charset="-122"/>
              </a:rPr>
              <a:t>如何处理上线后逻辑又执行一次的问题？瞬间生效的无问题</a:t>
            </a:r>
            <a:endParaRPr lang="en-US" altLang="zh-CN" b="0" dirty="0" smtClean="0">
              <a:latin typeface="宋体" charset="-122"/>
            </a:endParaRPr>
          </a:p>
          <a:p>
            <a:pPr lvl="1" eaLnBrk="1" hangingPunct="1"/>
            <a:r>
              <a:rPr lang="en-US" altLang="zh-CN" b="0" dirty="0" smtClean="0">
                <a:latin typeface="宋体" charset="-122"/>
              </a:rPr>
              <a:t>1.</a:t>
            </a:r>
            <a:r>
              <a:rPr lang="zh-CN" altLang="en-US" b="0" dirty="0" smtClean="0">
                <a:latin typeface="宋体" charset="-122"/>
              </a:rPr>
              <a:t>状态机做复杂些，分为正常，变色中，变色完成三个状态</a:t>
            </a:r>
            <a:endParaRPr lang="en-US" altLang="zh-CN" b="0" dirty="0" smtClean="0">
              <a:latin typeface="宋体" charset="-122"/>
            </a:endParaRPr>
          </a:p>
          <a:p>
            <a:pPr lvl="1" eaLnBrk="1" hangingPunct="1"/>
            <a:r>
              <a:rPr lang="en-US" altLang="zh-CN" b="0" dirty="0" smtClean="0">
                <a:latin typeface="宋体" charset="-122"/>
              </a:rPr>
              <a:t>2.</a:t>
            </a:r>
            <a:r>
              <a:rPr lang="zh-CN" altLang="en-US" b="0" dirty="0" smtClean="0">
                <a:latin typeface="宋体" charset="-122"/>
              </a:rPr>
              <a:t>单独写上线恢复逻辑</a:t>
            </a:r>
            <a:endParaRPr lang="en-US" altLang="zh-CN" b="0" dirty="0" smtClean="0">
              <a:latin typeface="宋体" charset="-122"/>
            </a:endParaRPr>
          </a:p>
          <a:p>
            <a:pPr lvl="1" eaLnBrk="1" hangingPunct="1"/>
            <a:r>
              <a:rPr lang="zh-CN" altLang="en-US" b="0" dirty="0" smtClean="0">
                <a:latin typeface="宋体" charset="-122"/>
              </a:rPr>
              <a:t>再次盛开逻辑</a:t>
            </a:r>
            <a:endParaRPr lang="en-US" altLang="zh-CN" b="0" dirty="0" smtClean="0">
              <a:latin typeface="宋体" charset="-122"/>
            </a:endParaRPr>
          </a:p>
          <a:p>
            <a:pPr lvl="1" eaLnBrk="1" hangingPunct="1"/>
            <a:r>
              <a:rPr lang="en-US" altLang="zh-CN" b="0" dirty="0" smtClean="0">
                <a:latin typeface="宋体" charset="-122"/>
              </a:rPr>
              <a:t>2.</a:t>
            </a:r>
            <a:r>
              <a:rPr lang="zh-CN" altLang="en-US" b="0" dirty="0" smtClean="0">
                <a:latin typeface="宋体" charset="-122"/>
              </a:rPr>
              <a:t>制作行为的加速版本</a:t>
            </a:r>
            <a:endParaRPr lang="en-US" altLang="zh-CN" b="0" dirty="0" smtClean="0">
              <a:latin typeface="宋体" charset="-122"/>
            </a:endParaRPr>
          </a:p>
          <a:p>
            <a:r>
              <a:rPr lang="en-US" altLang="zh-CN" baseline="0" dirty="0" smtClean="0"/>
              <a:t>       </a:t>
            </a:r>
            <a:r>
              <a:rPr lang="zh-CN" altLang="en-US" baseline="0" dirty="0" smtClean="0"/>
              <a:t>基本实现像单机一样做逻辑，通过在行为触发的检测发起者可以对制作者提供意见，比如行为是多帧的，但是是在</a:t>
            </a:r>
            <a:r>
              <a:rPr lang="en-US" altLang="zh-CN" baseline="0" dirty="0" smtClean="0"/>
              <a:t>BT</a:t>
            </a:r>
            <a:r>
              <a:rPr lang="zh-CN" altLang="en-US" baseline="0" dirty="0" smtClean="0"/>
              <a:t>或者</a:t>
            </a:r>
            <a:r>
              <a:rPr lang="en-US" altLang="zh-CN" baseline="0" dirty="0" smtClean="0"/>
              <a:t>FG</a:t>
            </a:r>
            <a:r>
              <a:rPr lang="zh-CN" altLang="en-US" baseline="0" dirty="0" smtClean="0"/>
              <a:t>里直接触发的，会有提示</a:t>
            </a:r>
            <a:endParaRPr lang="en-US" altLang="zh-CN" baseline="0" dirty="0" smtClean="0"/>
          </a:p>
          <a:p>
            <a:r>
              <a:rPr lang="en-US" altLang="zh-CN" baseline="0" dirty="0" smtClean="0"/>
              <a:t>       </a:t>
            </a:r>
            <a:r>
              <a:rPr lang="zh-CN" altLang="en-US" baseline="0" dirty="0" smtClean="0"/>
              <a:t>缺点：如果服务器路基正在进行中，有一点小瑕疵</a:t>
            </a:r>
            <a:endParaRPr lang="en-US" altLang="zh-CN" baseline="0" dirty="0" smtClean="0"/>
          </a:p>
        </p:txBody>
      </p:sp>
      <p:sp>
        <p:nvSpPr>
          <p:cNvPr id="4" name="灯片编号占位符 3"/>
          <p:cNvSpPr>
            <a:spLocks noGrp="1"/>
          </p:cNvSpPr>
          <p:nvPr>
            <p:ph type="sldNum" sz="quarter" idx="10"/>
          </p:nvPr>
        </p:nvSpPr>
        <p:spPr/>
        <p:txBody>
          <a:bodyPr/>
          <a:lstStyle/>
          <a:p>
            <a:fld id="{287CCF68-D40B-4599-926A-7A0EC2D9742D}" type="slidenum">
              <a:rPr lang="zh-CN" altLang="en-US" smtClean="0"/>
              <a:pPr/>
              <a:t>19</a:t>
            </a:fld>
            <a:endParaRPr lang="en-US" alt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幻灯片图像占位符 1"/>
          <p:cNvSpPr>
            <a:spLocks noGrp="1" noRot="1" noChangeAspect="1" noTextEdit="1"/>
          </p:cNvSpPr>
          <p:nvPr>
            <p:ph type="sldImg"/>
          </p:nvPr>
        </p:nvSpPr>
        <p:spPr/>
      </p:sp>
      <p:sp>
        <p:nvSpPr>
          <p:cNvPr id="6147" name="备注占位符 2"/>
          <p:cNvSpPr>
            <a:spLocks noGrp="1"/>
          </p:cNvSpPr>
          <p:nvPr>
            <p:ph type="body" idx="1"/>
          </p:nvPr>
        </p:nvSpPr>
        <p:spPr>
          <a:noFill/>
          <a:ln/>
        </p:spPr>
        <p:txBody>
          <a:bodyPr/>
          <a:lstStyle/>
          <a:p>
            <a:endParaRPr lang="zh-CN" altLang="en-US" dirty="0" smtClean="0">
              <a:latin typeface="Arial" charset="0"/>
              <a:ea typeface="宋体" charset="-122"/>
            </a:endParaRPr>
          </a:p>
        </p:txBody>
      </p:sp>
      <p:sp>
        <p:nvSpPr>
          <p:cNvPr id="6148" name="灯片编号占位符 3"/>
          <p:cNvSpPr>
            <a:spLocks noGrp="1"/>
          </p:cNvSpPr>
          <p:nvPr>
            <p:ph type="sldNum" sz="quarter" idx="5"/>
          </p:nvPr>
        </p:nvSpPr>
        <p:spPr>
          <a:noFill/>
        </p:spPr>
        <p:txBody>
          <a:bodyPr/>
          <a:lstStyle/>
          <a:p>
            <a:fld id="{099C1776-6F55-4DC4-B6DA-4097D7BE4D41}" type="slidenum">
              <a:rPr lang="zh-CN" altLang="en-US"/>
              <a:pPr/>
              <a:t>2</a:t>
            </a:fld>
            <a:endParaRPr lang="en-US" altLang="zh-CN"/>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lvl="1" eaLnBrk="1" hangingPunct="1"/>
            <a:r>
              <a:rPr lang="zh-CN" altLang="en-US" dirty="0" smtClean="0">
                <a:latin typeface="宋体" charset="-122"/>
              </a:rPr>
              <a:t>场景物件的同步逻辑优化</a:t>
            </a:r>
            <a:endParaRPr lang="en-US" altLang="zh-CN" dirty="0" smtClean="0">
              <a:latin typeface="宋体" charset="-122"/>
            </a:endParaRPr>
          </a:p>
          <a:p>
            <a:pPr lvl="1" eaLnBrk="1" hangingPunct="1"/>
            <a:r>
              <a:rPr lang="zh-CN" altLang="en-US" dirty="0" smtClean="0">
                <a:latin typeface="宋体" charset="-122"/>
              </a:rPr>
              <a:t>花的闪光 盛开逻辑</a:t>
            </a:r>
            <a:endParaRPr lang="en-US" altLang="zh-CN" dirty="0" smtClean="0">
              <a:latin typeface="宋体" charset="-122"/>
            </a:endParaRPr>
          </a:p>
          <a:p>
            <a:pPr lvl="1" eaLnBrk="1" hangingPunct="1"/>
            <a:r>
              <a:rPr lang="zh-CN" altLang="en-US" b="0" dirty="0" smtClean="0">
                <a:latin typeface="宋体" charset="-122"/>
              </a:rPr>
              <a:t>如何处理上线后逻辑又执行一次的问题？瞬间生效的无问题</a:t>
            </a:r>
            <a:endParaRPr lang="en-US" altLang="zh-CN" b="0" dirty="0" smtClean="0">
              <a:latin typeface="宋体" charset="-122"/>
            </a:endParaRPr>
          </a:p>
          <a:p>
            <a:pPr lvl="1" eaLnBrk="1" hangingPunct="1"/>
            <a:r>
              <a:rPr lang="en-US" altLang="zh-CN" b="0" dirty="0" smtClean="0">
                <a:latin typeface="宋体" charset="-122"/>
              </a:rPr>
              <a:t>1.</a:t>
            </a:r>
            <a:r>
              <a:rPr lang="zh-CN" altLang="en-US" b="0" dirty="0" smtClean="0">
                <a:latin typeface="宋体" charset="-122"/>
              </a:rPr>
              <a:t>状态机做复杂些，分为正常，变色中，变色完成三个状态</a:t>
            </a:r>
            <a:endParaRPr lang="en-US" altLang="zh-CN" b="0" dirty="0" smtClean="0">
              <a:latin typeface="宋体" charset="-122"/>
            </a:endParaRPr>
          </a:p>
          <a:p>
            <a:pPr lvl="1" eaLnBrk="1" hangingPunct="1"/>
            <a:r>
              <a:rPr lang="en-US" altLang="zh-CN" b="0" dirty="0" smtClean="0">
                <a:latin typeface="宋体" charset="-122"/>
              </a:rPr>
              <a:t>2.</a:t>
            </a:r>
            <a:r>
              <a:rPr lang="zh-CN" altLang="en-US" b="0" dirty="0" smtClean="0">
                <a:latin typeface="宋体" charset="-122"/>
              </a:rPr>
              <a:t>单独写上线恢复逻辑</a:t>
            </a:r>
            <a:endParaRPr lang="en-US" altLang="zh-CN" b="0" dirty="0" smtClean="0">
              <a:latin typeface="宋体" charset="-122"/>
            </a:endParaRPr>
          </a:p>
          <a:p>
            <a:pPr lvl="1" eaLnBrk="1" hangingPunct="1"/>
            <a:r>
              <a:rPr lang="zh-CN" altLang="en-US" b="0" dirty="0" smtClean="0">
                <a:latin typeface="宋体" charset="-122"/>
              </a:rPr>
              <a:t>再次盛开逻辑</a:t>
            </a:r>
            <a:endParaRPr lang="en-US" altLang="zh-CN" b="0" dirty="0" smtClean="0">
              <a:latin typeface="宋体" charset="-122"/>
            </a:endParaRPr>
          </a:p>
          <a:p>
            <a:pPr lvl="1" eaLnBrk="1" hangingPunct="1"/>
            <a:r>
              <a:rPr lang="en-US" altLang="zh-CN" b="0" dirty="0" smtClean="0">
                <a:latin typeface="宋体" charset="-122"/>
              </a:rPr>
              <a:t>2.</a:t>
            </a:r>
            <a:r>
              <a:rPr lang="zh-CN" altLang="en-US" b="0" dirty="0" smtClean="0">
                <a:latin typeface="宋体" charset="-122"/>
              </a:rPr>
              <a:t>制作行为的加速版本</a:t>
            </a:r>
            <a:endParaRPr lang="en-US" altLang="zh-CN" b="0" dirty="0" smtClean="0">
              <a:latin typeface="宋体" charset="-122"/>
            </a:endParaRPr>
          </a:p>
          <a:p>
            <a:r>
              <a:rPr lang="en-US" altLang="zh-CN" baseline="0" dirty="0" smtClean="0"/>
              <a:t>       </a:t>
            </a:r>
            <a:r>
              <a:rPr lang="zh-CN" altLang="en-US" baseline="0" dirty="0" smtClean="0"/>
              <a:t>基本实现像单机一样做逻辑，通过在行为触发的检测发起者可以对制作者提供意见，比如行为是多帧的，但是是在</a:t>
            </a:r>
            <a:r>
              <a:rPr lang="en-US" altLang="zh-CN" baseline="0" dirty="0" smtClean="0"/>
              <a:t>BT</a:t>
            </a:r>
            <a:r>
              <a:rPr lang="zh-CN" altLang="en-US" baseline="0" dirty="0" smtClean="0"/>
              <a:t>或者</a:t>
            </a:r>
            <a:r>
              <a:rPr lang="en-US" altLang="zh-CN" baseline="0" dirty="0" smtClean="0"/>
              <a:t>FG</a:t>
            </a:r>
            <a:r>
              <a:rPr lang="zh-CN" altLang="en-US" baseline="0" dirty="0" smtClean="0"/>
              <a:t>里直接触发的，会有提示</a:t>
            </a:r>
            <a:endParaRPr lang="en-US" altLang="zh-CN" baseline="0" dirty="0" smtClean="0"/>
          </a:p>
          <a:p>
            <a:r>
              <a:rPr lang="en-US" altLang="zh-CN" baseline="0" dirty="0" smtClean="0"/>
              <a:t>       </a:t>
            </a:r>
            <a:r>
              <a:rPr lang="zh-CN" altLang="en-US" baseline="0" dirty="0" smtClean="0"/>
              <a:t>缺点：如果服务器路基正在进行中，有一点小瑕疵</a:t>
            </a:r>
            <a:endParaRPr lang="en-US" altLang="zh-CN" baseline="0" dirty="0" smtClean="0"/>
          </a:p>
        </p:txBody>
      </p:sp>
      <p:sp>
        <p:nvSpPr>
          <p:cNvPr id="4" name="灯片编号占位符 3"/>
          <p:cNvSpPr>
            <a:spLocks noGrp="1"/>
          </p:cNvSpPr>
          <p:nvPr>
            <p:ph type="sldNum" sz="quarter" idx="10"/>
          </p:nvPr>
        </p:nvSpPr>
        <p:spPr/>
        <p:txBody>
          <a:bodyPr/>
          <a:lstStyle/>
          <a:p>
            <a:fld id="{287CCF68-D40B-4599-926A-7A0EC2D9742D}" type="slidenum">
              <a:rPr lang="zh-CN" altLang="en-US" smtClean="0"/>
              <a:pPr/>
              <a:t>20</a:t>
            </a:fld>
            <a:endParaRPr lang="en-US" altLang="zh-CN"/>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lvl="1" indent="0" algn="l" defTabSz="914400" rtl="0" eaLnBrk="0" fontAlgn="base" latinLnBrk="0" hangingPunct="0">
              <a:lnSpc>
                <a:spcPct val="100000"/>
              </a:lnSpc>
              <a:spcBef>
                <a:spcPct val="30000"/>
              </a:spcBef>
              <a:spcAft>
                <a:spcPct val="0"/>
              </a:spcAft>
              <a:buClrTx/>
              <a:buSzTx/>
              <a:buFontTx/>
              <a:buNone/>
              <a:tabLst/>
              <a:defRPr/>
            </a:pPr>
            <a:r>
              <a:rPr lang="zh-CN" altLang="en-US" b="0" dirty="0" smtClean="0">
                <a:latin typeface="微软雅黑" pitchFamily="34" charset="-122"/>
                <a:ea typeface="微软雅黑" pitchFamily="34" charset="-122"/>
              </a:rPr>
              <a:t>系统迭代导致关卡数据返工问题</a:t>
            </a:r>
            <a:endParaRPr lang="en-US" altLang="zh-CN" b="0" dirty="0" smtClean="0">
              <a:latin typeface="微软雅黑" pitchFamily="34" charset="-122"/>
              <a:ea typeface="微软雅黑" pitchFamily="34" charset="-122"/>
            </a:endParaRPr>
          </a:p>
          <a:p>
            <a:pPr marL="0" marR="0" lvl="1" indent="0" algn="l" defTabSz="914400" rtl="0" eaLnBrk="0" fontAlgn="base" latinLnBrk="0" hangingPunct="0">
              <a:lnSpc>
                <a:spcPct val="100000"/>
              </a:lnSpc>
              <a:spcBef>
                <a:spcPct val="30000"/>
              </a:spcBef>
              <a:spcAft>
                <a:spcPct val="0"/>
              </a:spcAft>
              <a:buClrTx/>
              <a:buSzTx/>
              <a:buFontTx/>
              <a:buNone/>
              <a:tabLst/>
              <a:defRPr/>
            </a:pPr>
            <a:r>
              <a:rPr lang="zh-CN" altLang="en-US" b="0" dirty="0" smtClean="0">
                <a:latin typeface="微软雅黑" pitchFamily="34" charset="-122"/>
                <a:ea typeface="微软雅黑" pitchFamily="34" charset="-122"/>
              </a:rPr>
              <a:t>数据冗余严重</a:t>
            </a:r>
            <a:endParaRPr lang="en-US" altLang="zh-CN" b="0" dirty="0" smtClean="0">
              <a:latin typeface="微软雅黑" pitchFamily="34" charset="-122"/>
              <a:ea typeface="微软雅黑" pitchFamily="34" charset="-122"/>
            </a:endParaRPr>
          </a:p>
          <a:p>
            <a:endParaRPr lang="en-US" altLang="zh-CN" baseline="0" dirty="0" smtClean="0"/>
          </a:p>
          <a:p>
            <a:r>
              <a:rPr lang="zh-CN" altLang="en-US" baseline="0" dirty="0" smtClean="0"/>
              <a:t>每次有默认属性值修改，都会导致</a:t>
            </a:r>
            <a:r>
              <a:rPr lang="en-US" altLang="zh-CN" baseline="0" dirty="0" smtClean="0"/>
              <a:t>LD</a:t>
            </a:r>
            <a:r>
              <a:rPr lang="zh-CN" altLang="en-US" baseline="0" dirty="0" smtClean="0"/>
              <a:t>的返工</a:t>
            </a:r>
            <a:endParaRPr lang="en-US" altLang="zh-CN" baseline="0" dirty="0" smtClean="0"/>
          </a:p>
        </p:txBody>
      </p:sp>
      <p:sp>
        <p:nvSpPr>
          <p:cNvPr id="4" name="灯片编号占位符 3"/>
          <p:cNvSpPr>
            <a:spLocks noGrp="1"/>
          </p:cNvSpPr>
          <p:nvPr>
            <p:ph type="sldNum" sz="quarter" idx="10"/>
          </p:nvPr>
        </p:nvSpPr>
        <p:spPr/>
        <p:txBody>
          <a:bodyPr/>
          <a:lstStyle/>
          <a:p>
            <a:fld id="{287CCF68-D40B-4599-926A-7A0EC2D9742D}" type="slidenum">
              <a:rPr lang="zh-CN" altLang="en-US" smtClean="0"/>
              <a:pPr/>
              <a:t>21</a:t>
            </a:fld>
            <a:endParaRPr lang="en-US" altLang="zh-CN"/>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lvl="1" eaLnBrk="1" hangingPunct="1"/>
            <a:r>
              <a:rPr lang="en-US" altLang="zh-CN" b="0" dirty="0" smtClean="0">
                <a:latin typeface="微软雅黑" pitchFamily="34" charset="-122"/>
                <a:ea typeface="微软雅黑" pitchFamily="34" charset="-122"/>
              </a:rPr>
              <a:t>Archetype</a:t>
            </a:r>
            <a:r>
              <a:rPr lang="zh-CN" altLang="en-US" b="0" dirty="0" smtClean="0">
                <a:latin typeface="微软雅黑" pitchFamily="34" charset="-122"/>
                <a:ea typeface="微软雅黑" pitchFamily="34" charset="-122"/>
              </a:rPr>
              <a:t>配置数据外置</a:t>
            </a:r>
            <a:endParaRPr lang="en-US" altLang="zh-CN" b="0" dirty="0" smtClean="0">
              <a:latin typeface="微软雅黑" pitchFamily="34" charset="-122"/>
              <a:ea typeface="微软雅黑" pitchFamily="34" charset="-122"/>
            </a:endParaRPr>
          </a:p>
          <a:p>
            <a:pPr lvl="1" eaLnBrk="1" hangingPunct="1"/>
            <a:r>
              <a:rPr lang="zh-CN" altLang="en-US" b="0" dirty="0" smtClean="0">
                <a:latin typeface="微软雅黑" pitchFamily="34" charset="-122"/>
                <a:ea typeface="微软雅黑" pitchFamily="34" charset="-122"/>
              </a:rPr>
              <a:t>静态属性内存共享</a:t>
            </a:r>
            <a:endParaRPr lang="en-US" altLang="zh-CN" b="0" dirty="0" smtClean="0">
              <a:latin typeface="微软雅黑" pitchFamily="34" charset="-122"/>
              <a:ea typeface="微软雅黑" pitchFamily="34" charset="-122"/>
            </a:endParaRPr>
          </a:p>
          <a:p>
            <a:pPr lvl="1" eaLnBrk="1" hangingPunct="1"/>
            <a:r>
              <a:rPr lang="zh-CN" altLang="en-US" b="0" dirty="0" smtClean="0">
                <a:latin typeface="微软雅黑" pitchFamily="34" charset="-122"/>
                <a:ea typeface="微软雅黑" pitchFamily="34" charset="-122"/>
              </a:rPr>
              <a:t>动态属性独占，</a:t>
            </a:r>
            <a:endParaRPr lang="en-US" altLang="zh-CN" b="0" dirty="0" smtClean="0">
              <a:latin typeface="微软雅黑" pitchFamily="34" charset="-122"/>
              <a:ea typeface="微软雅黑" pitchFamily="34" charset="-122"/>
            </a:endParaRPr>
          </a:p>
          <a:p>
            <a:pPr lvl="1" eaLnBrk="1" hangingPunct="1"/>
            <a:r>
              <a:rPr lang="en-US" altLang="zh-CN" b="0" dirty="0" smtClean="0">
                <a:latin typeface="微软雅黑" pitchFamily="34" charset="-122"/>
                <a:ea typeface="微软雅黑" pitchFamily="34" charset="-122"/>
              </a:rPr>
              <a:t>editor</a:t>
            </a:r>
            <a:r>
              <a:rPr lang="zh-CN" altLang="en-US" b="0" dirty="0" smtClean="0">
                <a:latin typeface="微软雅黑" pitchFamily="34" charset="-122"/>
                <a:ea typeface="微软雅黑" pitchFamily="34" charset="-122"/>
              </a:rPr>
              <a:t>修改后自动重新创建</a:t>
            </a:r>
            <a:endParaRPr lang="en-US" altLang="zh-CN" b="0" dirty="0" smtClean="0">
              <a:latin typeface="微软雅黑" pitchFamily="34" charset="-122"/>
              <a:ea typeface="微软雅黑" pitchFamily="34" charset="-122"/>
            </a:endParaRPr>
          </a:p>
          <a:p>
            <a:endParaRPr lang="en-US" altLang="zh-CN" baseline="0" dirty="0" smtClean="0"/>
          </a:p>
          <a:p>
            <a:r>
              <a:rPr lang="en-US" altLang="zh-CN" baseline="0" dirty="0" smtClean="0"/>
              <a:t>LD</a:t>
            </a:r>
            <a:r>
              <a:rPr lang="zh-CN" altLang="en-US" baseline="0" dirty="0" smtClean="0"/>
              <a:t>只需要参与一次编辑和摆放之后，不需要再参与迭代过程</a:t>
            </a:r>
            <a:endParaRPr lang="en-US" altLang="zh-CN" baseline="0" dirty="0" smtClean="0"/>
          </a:p>
        </p:txBody>
      </p:sp>
      <p:sp>
        <p:nvSpPr>
          <p:cNvPr id="4" name="灯片编号占位符 3"/>
          <p:cNvSpPr>
            <a:spLocks noGrp="1"/>
          </p:cNvSpPr>
          <p:nvPr>
            <p:ph type="sldNum" sz="quarter" idx="10"/>
          </p:nvPr>
        </p:nvSpPr>
        <p:spPr/>
        <p:txBody>
          <a:bodyPr/>
          <a:lstStyle/>
          <a:p>
            <a:fld id="{287CCF68-D40B-4599-926A-7A0EC2D9742D}" type="slidenum">
              <a:rPr lang="zh-CN" altLang="en-US" smtClean="0"/>
              <a:pPr/>
              <a:t>22</a:t>
            </a:fld>
            <a:endParaRPr lang="en-US" altLang="zh-CN"/>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lvl="1" eaLnBrk="1" hangingPunct="1"/>
            <a:r>
              <a:rPr lang="en-US" altLang="zh-CN" b="0" dirty="0" smtClean="0">
                <a:latin typeface="微软雅黑" pitchFamily="34" charset="-122"/>
                <a:ea typeface="微软雅黑" pitchFamily="34" charset="-122"/>
              </a:rPr>
              <a:t>Archetype</a:t>
            </a:r>
            <a:r>
              <a:rPr lang="zh-CN" altLang="en-US" b="0" dirty="0" smtClean="0">
                <a:latin typeface="微软雅黑" pitchFamily="34" charset="-122"/>
                <a:ea typeface="微软雅黑" pitchFamily="34" charset="-122"/>
              </a:rPr>
              <a:t>配置数据外置</a:t>
            </a:r>
            <a:endParaRPr lang="en-US" altLang="zh-CN" b="0" dirty="0" smtClean="0">
              <a:latin typeface="微软雅黑" pitchFamily="34" charset="-122"/>
              <a:ea typeface="微软雅黑" pitchFamily="34" charset="-122"/>
            </a:endParaRPr>
          </a:p>
          <a:p>
            <a:pPr lvl="1" eaLnBrk="1" hangingPunct="1"/>
            <a:r>
              <a:rPr lang="zh-CN" altLang="en-US" b="0" dirty="0" smtClean="0">
                <a:latin typeface="微软雅黑" pitchFamily="34" charset="-122"/>
                <a:ea typeface="微软雅黑" pitchFamily="34" charset="-122"/>
              </a:rPr>
              <a:t>静态属性内存共享</a:t>
            </a:r>
            <a:endParaRPr lang="en-US" altLang="zh-CN" b="0" dirty="0" smtClean="0">
              <a:latin typeface="微软雅黑" pitchFamily="34" charset="-122"/>
              <a:ea typeface="微软雅黑" pitchFamily="34" charset="-122"/>
            </a:endParaRPr>
          </a:p>
          <a:p>
            <a:pPr lvl="1" eaLnBrk="1" hangingPunct="1"/>
            <a:r>
              <a:rPr lang="zh-CN" altLang="en-US" b="0" dirty="0" smtClean="0">
                <a:latin typeface="微软雅黑" pitchFamily="34" charset="-122"/>
                <a:ea typeface="微软雅黑" pitchFamily="34" charset="-122"/>
              </a:rPr>
              <a:t>动态属性独占，同步</a:t>
            </a:r>
            <a:endParaRPr lang="en-US" altLang="zh-CN" b="0" dirty="0" smtClean="0">
              <a:latin typeface="微软雅黑" pitchFamily="34" charset="-122"/>
              <a:ea typeface="微软雅黑" pitchFamily="34" charset="-122"/>
            </a:endParaRPr>
          </a:p>
          <a:p>
            <a:endParaRPr lang="en-US" altLang="zh-CN" baseline="0" dirty="0" smtClean="0"/>
          </a:p>
          <a:p>
            <a:r>
              <a:rPr lang="en-US" altLang="zh-CN" baseline="0" dirty="0" smtClean="0"/>
              <a:t>LD</a:t>
            </a:r>
            <a:r>
              <a:rPr lang="zh-CN" altLang="en-US" baseline="0" dirty="0" smtClean="0"/>
              <a:t>只需要参与一次编辑和摆放之后，不需要再参与迭代过程</a:t>
            </a:r>
            <a:endParaRPr lang="en-US" altLang="zh-CN" baseline="0" dirty="0" smtClean="0"/>
          </a:p>
        </p:txBody>
      </p:sp>
      <p:sp>
        <p:nvSpPr>
          <p:cNvPr id="4" name="灯片编号占位符 3"/>
          <p:cNvSpPr>
            <a:spLocks noGrp="1"/>
          </p:cNvSpPr>
          <p:nvPr>
            <p:ph type="sldNum" sz="quarter" idx="10"/>
          </p:nvPr>
        </p:nvSpPr>
        <p:spPr/>
        <p:txBody>
          <a:bodyPr/>
          <a:lstStyle/>
          <a:p>
            <a:fld id="{287CCF68-D40B-4599-926A-7A0EC2D9742D}" type="slidenum">
              <a:rPr lang="zh-CN" altLang="en-US" smtClean="0"/>
              <a:pPr/>
              <a:t>23</a:t>
            </a:fld>
            <a:endParaRPr lang="en-US" altLang="zh-CN"/>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baseline="0" dirty="0" smtClean="0"/>
              <a:t>水面控制逻辑，水面物理化后会直接与</a:t>
            </a:r>
            <a:r>
              <a:rPr lang="en-US" altLang="zh-CN" baseline="0" dirty="0" smtClean="0"/>
              <a:t>physics area</a:t>
            </a:r>
            <a:r>
              <a:rPr lang="zh-CN" altLang="en-US" baseline="0" dirty="0" smtClean="0"/>
              <a:t>交互，</a:t>
            </a:r>
            <a:r>
              <a:rPr lang="en-US" altLang="zh-CN" baseline="0" dirty="0" smtClean="0"/>
              <a:t>ray cast</a:t>
            </a:r>
            <a:r>
              <a:rPr lang="zh-CN" altLang="en-US" baseline="0" dirty="0" smtClean="0"/>
              <a:t>有</a:t>
            </a:r>
            <a:r>
              <a:rPr lang="en-US" altLang="zh-CN" baseline="0" dirty="0" smtClean="0"/>
              <a:t>bug</a:t>
            </a:r>
            <a:r>
              <a:rPr lang="zh-CN" altLang="en-US" baseline="0" dirty="0" smtClean="0"/>
              <a:t>，有时候会找不到水</a:t>
            </a:r>
            <a:endParaRPr lang="en-US" altLang="zh-CN" baseline="0" dirty="0" smtClean="0"/>
          </a:p>
          <a:p>
            <a:r>
              <a:rPr lang="zh-CN" altLang="en-US" baseline="0" dirty="0" smtClean="0"/>
              <a:t>自己加了一个物理模块现成安全的函数遍历</a:t>
            </a:r>
            <a:r>
              <a:rPr lang="en-US" altLang="zh-CN" baseline="0" dirty="0" smtClean="0"/>
              <a:t>physics area</a:t>
            </a:r>
            <a:r>
              <a:rPr lang="zh-CN" altLang="en-US" baseline="0" dirty="0" smtClean="0"/>
              <a:t>的功能，然后找到</a:t>
            </a:r>
            <a:r>
              <a:rPr lang="en-US" altLang="zh-CN" baseline="0" dirty="0" smtClean="0"/>
              <a:t>water render node</a:t>
            </a:r>
            <a:r>
              <a:rPr lang="zh-CN" altLang="en-US" baseline="0" dirty="0" smtClean="0"/>
              <a:t>得到顶点数据用射线检测法判定是否在</a:t>
            </a:r>
            <a:r>
              <a:rPr lang="en-US" altLang="zh-CN" baseline="0" dirty="0" smtClean="0"/>
              <a:t>area</a:t>
            </a:r>
            <a:r>
              <a:rPr lang="zh-CN" altLang="en-US" baseline="0" dirty="0" smtClean="0"/>
              <a:t>内，然后与物件关联</a:t>
            </a:r>
            <a:endParaRPr lang="en-US" altLang="zh-CN" baseline="0" dirty="0" smtClean="0"/>
          </a:p>
          <a:p>
            <a:r>
              <a:rPr lang="zh-CN" altLang="en-US" baseline="0" dirty="0" smtClean="0"/>
              <a:t>植被本来是美术刷出来的，扩展渲染引擎接口可以在逻辑层创建和修改</a:t>
            </a:r>
            <a:r>
              <a:rPr lang="en-US" altLang="zh-CN" baseline="0" dirty="0" smtClean="0"/>
              <a:t>vegetation</a:t>
            </a:r>
            <a:r>
              <a:rPr lang="zh-CN" altLang="en-US" baseline="0" dirty="0" smtClean="0"/>
              <a:t>，既可以享受渲染合并的高效，也可以附加逻辑</a:t>
            </a:r>
            <a:endParaRPr lang="en-US" altLang="zh-CN" baseline="0" dirty="0" smtClean="0"/>
          </a:p>
          <a:p>
            <a:r>
              <a:rPr lang="zh-CN" altLang="en-US" baseline="0" dirty="0" smtClean="0"/>
              <a:t>解决植被物件绑定多个物理代理体导致</a:t>
            </a:r>
            <a:r>
              <a:rPr lang="en-US" altLang="zh-CN" baseline="0" dirty="0" smtClean="0"/>
              <a:t>touch bending</a:t>
            </a:r>
            <a:r>
              <a:rPr lang="zh-CN" altLang="en-US" baseline="0" dirty="0" smtClean="0"/>
              <a:t>异常问题，开发植被系统的单轴缩放功能，水面的顶点修改，</a:t>
            </a:r>
            <a:r>
              <a:rPr lang="en-US" altLang="zh-CN" baseline="0" dirty="0" smtClean="0"/>
              <a:t>vegetation</a:t>
            </a:r>
            <a:r>
              <a:rPr lang="zh-CN" altLang="en-US" baseline="0" dirty="0" smtClean="0"/>
              <a:t>缩放过程中关掉物理化</a:t>
            </a:r>
            <a:endParaRPr lang="en-US" altLang="zh-CN" baseline="0" dirty="0" smtClean="0"/>
          </a:p>
        </p:txBody>
      </p:sp>
      <p:sp>
        <p:nvSpPr>
          <p:cNvPr id="4" name="灯片编号占位符 3"/>
          <p:cNvSpPr>
            <a:spLocks noGrp="1"/>
          </p:cNvSpPr>
          <p:nvPr>
            <p:ph type="sldNum" sz="quarter" idx="10"/>
          </p:nvPr>
        </p:nvSpPr>
        <p:spPr/>
        <p:txBody>
          <a:bodyPr/>
          <a:lstStyle/>
          <a:p>
            <a:fld id="{287CCF68-D40B-4599-926A-7A0EC2D9742D}" type="slidenum">
              <a:rPr lang="zh-CN" altLang="en-US" smtClean="0"/>
              <a:pPr/>
              <a:t>24</a:t>
            </a:fld>
            <a:endParaRPr lang="en-US" altLang="zh-CN"/>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lvl="1" eaLnBrk="1" hangingPunct="1"/>
            <a:r>
              <a:rPr lang="zh-CN" altLang="en-US" baseline="0" dirty="0" smtClean="0"/>
              <a:t>水面的</a:t>
            </a:r>
            <a:r>
              <a:rPr lang="en-US" altLang="zh-CN" baseline="0" dirty="0" smtClean="0"/>
              <a:t>fog color</a:t>
            </a:r>
          </a:p>
        </p:txBody>
      </p:sp>
      <p:sp>
        <p:nvSpPr>
          <p:cNvPr id="4" name="灯片编号占位符 3"/>
          <p:cNvSpPr>
            <a:spLocks noGrp="1"/>
          </p:cNvSpPr>
          <p:nvPr>
            <p:ph type="sldNum" sz="quarter" idx="10"/>
          </p:nvPr>
        </p:nvSpPr>
        <p:spPr/>
        <p:txBody>
          <a:bodyPr/>
          <a:lstStyle/>
          <a:p>
            <a:fld id="{287CCF68-D40B-4599-926A-7A0EC2D9742D}" type="slidenum">
              <a:rPr lang="zh-CN" altLang="en-US" smtClean="0"/>
              <a:pPr/>
              <a:t>25</a:t>
            </a:fld>
            <a:endParaRPr lang="en-US" altLang="zh-CN"/>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lvl="1" eaLnBrk="1" hangingPunct="1"/>
            <a:r>
              <a:rPr lang="en-US" altLang="zh-CN" baseline="0" dirty="0" smtClean="0"/>
              <a:t>Color</a:t>
            </a:r>
            <a:r>
              <a:rPr lang="zh-CN" altLang="en-US" baseline="0" dirty="0" smtClean="0"/>
              <a:t>和</a:t>
            </a:r>
            <a:r>
              <a:rPr lang="en-US" altLang="zh-CN" baseline="0" dirty="0" smtClean="0"/>
              <a:t>decal</a:t>
            </a:r>
            <a:r>
              <a:rPr lang="zh-CN" altLang="en-US" baseline="0" dirty="0" smtClean="0"/>
              <a:t>特效</a:t>
            </a:r>
            <a:endParaRPr lang="en-US" altLang="zh-CN" baseline="0" dirty="0" smtClean="0"/>
          </a:p>
        </p:txBody>
      </p:sp>
      <p:sp>
        <p:nvSpPr>
          <p:cNvPr id="4" name="灯片编号占位符 3"/>
          <p:cNvSpPr>
            <a:spLocks noGrp="1"/>
          </p:cNvSpPr>
          <p:nvPr>
            <p:ph type="sldNum" sz="quarter" idx="10"/>
          </p:nvPr>
        </p:nvSpPr>
        <p:spPr/>
        <p:txBody>
          <a:bodyPr/>
          <a:lstStyle/>
          <a:p>
            <a:fld id="{287CCF68-D40B-4599-926A-7A0EC2D9742D}" type="slidenum">
              <a:rPr lang="zh-CN" altLang="en-US" smtClean="0"/>
              <a:pPr/>
              <a:t>26</a:t>
            </a:fld>
            <a:endParaRPr lang="en-US" altLang="zh-CN"/>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baseline="0" dirty="0" smtClean="0"/>
              <a:t>Ray cast</a:t>
            </a:r>
            <a:r>
              <a:rPr lang="zh-CN" altLang="en-US" baseline="0" dirty="0" smtClean="0"/>
              <a:t>不稳定，偶尔失效，不能接受</a:t>
            </a:r>
            <a:endParaRPr lang="en-US" altLang="zh-CN" baseline="0" dirty="0" smtClean="0"/>
          </a:p>
          <a:p>
            <a:r>
              <a:rPr lang="zh-CN" altLang="en-US" baseline="0" dirty="0" smtClean="0"/>
              <a:t>难在</a:t>
            </a:r>
            <a:r>
              <a:rPr lang="en-US" altLang="zh-CN" baseline="0" dirty="0" smtClean="0"/>
              <a:t>game play</a:t>
            </a:r>
            <a:r>
              <a:rPr lang="zh-CN" altLang="en-US" baseline="0" dirty="0" smtClean="0"/>
              <a:t>层无法直接找到控制的水的渲染对象</a:t>
            </a:r>
            <a:endParaRPr lang="en-US" altLang="zh-CN" baseline="0" dirty="0" smtClean="0"/>
          </a:p>
          <a:p>
            <a:r>
              <a:rPr lang="zh-CN" altLang="en-US" baseline="0" dirty="0" smtClean="0"/>
              <a:t>加载关卡创建的时候没有通过</a:t>
            </a:r>
            <a:r>
              <a:rPr lang="en-US" altLang="zh-CN" baseline="0" dirty="0" smtClean="0"/>
              <a:t>game play</a:t>
            </a:r>
            <a:r>
              <a:rPr lang="zh-CN" altLang="en-US" baseline="0" dirty="0" smtClean="0"/>
              <a:t>，</a:t>
            </a:r>
            <a:r>
              <a:rPr lang="en-US" altLang="zh-CN" baseline="0" dirty="0" smtClean="0"/>
              <a:t>level system</a:t>
            </a:r>
            <a:r>
              <a:rPr lang="zh-CN" altLang="en-US" baseline="0" dirty="0" smtClean="0"/>
              <a:t>直接把</a:t>
            </a:r>
            <a:r>
              <a:rPr lang="en-US" altLang="zh-CN" baseline="0" dirty="0" smtClean="0"/>
              <a:t>xml</a:t>
            </a:r>
            <a:r>
              <a:rPr lang="zh-CN" altLang="en-US" baseline="0" dirty="0" smtClean="0"/>
              <a:t>丢给</a:t>
            </a:r>
            <a:r>
              <a:rPr lang="en-US" altLang="zh-CN" baseline="0" dirty="0" smtClean="0"/>
              <a:t>render system</a:t>
            </a:r>
          </a:p>
        </p:txBody>
      </p:sp>
      <p:sp>
        <p:nvSpPr>
          <p:cNvPr id="4" name="灯片编号占位符 3"/>
          <p:cNvSpPr>
            <a:spLocks noGrp="1"/>
          </p:cNvSpPr>
          <p:nvPr>
            <p:ph type="sldNum" sz="quarter" idx="10"/>
          </p:nvPr>
        </p:nvSpPr>
        <p:spPr/>
        <p:txBody>
          <a:bodyPr/>
          <a:lstStyle/>
          <a:p>
            <a:fld id="{287CCF68-D40B-4599-926A-7A0EC2D9742D}" type="slidenum">
              <a:rPr lang="zh-CN" altLang="en-US" smtClean="0"/>
              <a:pPr/>
              <a:t>27</a:t>
            </a:fld>
            <a:endParaRPr lang="en-US" altLang="zh-CN"/>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baseline="0" dirty="0" smtClean="0"/>
              <a:t>通过在物理系统添加现成安全的接口导出所有的水的物理代理体，通过</a:t>
            </a:r>
            <a:r>
              <a:rPr lang="en-US" altLang="zh-CN" baseline="0" dirty="0" smtClean="0"/>
              <a:t>user data</a:t>
            </a:r>
            <a:r>
              <a:rPr lang="zh-CN" altLang="en-US" baseline="0" dirty="0" smtClean="0"/>
              <a:t>找到水的渲染对象</a:t>
            </a:r>
            <a:endParaRPr lang="en-US" altLang="zh-CN" baseline="0" dirty="0" smtClean="0"/>
          </a:p>
        </p:txBody>
      </p:sp>
      <p:sp>
        <p:nvSpPr>
          <p:cNvPr id="4" name="灯片编号占位符 3"/>
          <p:cNvSpPr>
            <a:spLocks noGrp="1"/>
          </p:cNvSpPr>
          <p:nvPr>
            <p:ph type="sldNum" sz="quarter" idx="10"/>
          </p:nvPr>
        </p:nvSpPr>
        <p:spPr/>
        <p:txBody>
          <a:bodyPr/>
          <a:lstStyle/>
          <a:p>
            <a:fld id="{287CCF68-D40B-4599-926A-7A0EC2D9742D}" type="slidenum">
              <a:rPr lang="zh-CN" altLang="en-US" smtClean="0"/>
              <a:pPr/>
              <a:t>28</a:t>
            </a:fld>
            <a:endParaRPr lang="en-US" altLang="zh-CN"/>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baseline="0" dirty="0" smtClean="0"/>
              <a:t>确认物件摆放在哪个水里</a:t>
            </a:r>
            <a:endParaRPr lang="en-US" altLang="zh-CN" baseline="0" dirty="0" smtClean="0"/>
          </a:p>
        </p:txBody>
      </p:sp>
      <p:sp>
        <p:nvSpPr>
          <p:cNvPr id="4" name="灯片编号占位符 3"/>
          <p:cNvSpPr>
            <a:spLocks noGrp="1"/>
          </p:cNvSpPr>
          <p:nvPr>
            <p:ph type="sldNum" sz="quarter" idx="10"/>
          </p:nvPr>
        </p:nvSpPr>
        <p:spPr/>
        <p:txBody>
          <a:bodyPr/>
          <a:lstStyle/>
          <a:p>
            <a:fld id="{287CCF68-D40B-4599-926A-7A0EC2D9742D}" type="slidenum">
              <a:rPr lang="zh-CN" altLang="en-US" smtClean="0"/>
              <a:pPr/>
              <a:t>29</a:t>
            </a:fld>
            <a:endParaRPr lang="en-US" altLang="zh-C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en-US" altLang="zh-CN" dirty="0" smtClean="0"/>
          </a:p>
        </p:txBody>
      </p:sp>
      <p:sp>
        <p:nvSpPr>
          <p:cNvPr id="4" name="灯片编号占位符 3"/>
          <p:cNvSpPr>
            <a:spLocks noGrp="1"/>
          </p:cNvSpPr>
          <p:nvPr>
            <p:ph type="sldNum" sz="quarter" idx="10"/>
          </p:nvPr>
        </p:nvSpPr>
        <p:spPr/>
        <p:txBody>
          <a:bodyPr/>
          <a:lstStyle/>
          <a:p>
            <a:fld id="{287CCF68-D40B-4599-926A-7A0EC2D9742D}" type="slidenum">
              <a:rPr lang="zh-CN" altLang="en-US" smtClean="0"/>
              <a:pPr/>
              <a:t>3</a:t>
            </a:fld>
            <a:endParaRPr lang="en-US" altLang="zh-CN"/>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baseline="0" dirty="0" smtClean="0"/>
              <a:t>Entity</a:t>
            </a:r>
            <a:r>
              <a:rPr lang="zh-CN" altLang="en-US" baseline="0" dirty="0" smtClean="0"/>
              <a:t>与</a:t>
            </a:r>
            <a:r>
              <a:rPr lang="en-US" altLang="zh-CN" baseline="0" dirty="0" smtClean="0"/>
              <a:t>Render Node</a:t>
            </a:r>
            <a:r>
              <a:rPr lang="zh-CN" altLang="en-US" baseline="0" dirty="0" smtClean="0"/>
              <a:t>绑定</a:t>
            </a:r>
            <a:endParaRPr lang="en-US" altLang="zh-CN" baseline="0" dirty="0" smtClean="0"/>
          </a:p>
        </p:txBody>
      </p:sp>
      <p:sp>
        <p:nvSpPr>
          <p:cNvPr id="4" name="灯片编号占位符 3"/>
          <p:cNvSpPr>
            <a:spLocks noGrp="1"/>
          </p:cNvSpPr>
          <p:nvPr>
            <p:ph type="sldNum" sz="quarter" idx="10"/>
          </p:nvPr>
        </p:nvSpPr>
        <p:spPr/>
        <p:txBody>
          <a:bodyPr/>
          <a:lstStyle/>
          <a:p>
            <a:fld id="{287CCF68-D40B-4599-926A-7A0EC2D9742D}" type="slidenum">
              <a:rPr lang="zh-CN" altLang="en-US" smtClean="0"/>
              <a:pPr/>
              <a:t>30</a:t>
            </a:fld>
            <a:endParaRPr lang="en-US" altLang="zh-CN"/>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baseline="0" dirty="0" smtClean="0"/>
              <a:t>植被的随风摆动和角色进入形变</a:t>
            </a:r>
            <a:endParaRPr lang="en-US" altLang="zh-CN" baseline="0" dirty="0" smtClean="0"/>
          </a:p>
          <a:p>
            <a:r>
              <a:rPr lang="zh-CN" altLang="en-US" baseline="0" dirty="0" smtClean="0"/>
              <a:t>渲染模块添加创建和操作</a:t>
            </a:r>
            <a:r>
              <a:rPr lang="en-US" altLang="zh-CN" baseline="0" dirty="0" smtClean="0"/>
              <a:t>Vegetation</a:t>
            </a:r>
            <a:r>
              <a:rPr lang="zh-CN" altLang="en-US" baseline="0" dirty="0" smtClean="0"/>
              <a:t>的接口给植被组件</a:t>
            </a:r>
            <a:endParaRPr lang="en-US" altLang="zh-CN" baseline="0" dirty="0" smtClean="0"/>
          </a:p>
          <a:p>
            <a:r>
              <a:rPr lang="en-US" altLang="zh-CN" baseline="0" dirty="0" smtClean="0"/>
              <a:t>Group ID</a:t>
            </a:r>
            <a:r>
              <a:rPr lang="zh-CN" altLang="en-US" baseline="0" dirty="0" smtClean="0"/>
              <a:t>加</a:t>
            </a:r>
            <a:r>
              <a:rPr lang="en-US" altLang="zh-CN" baseline="0" dirty="0" smtClean="0"/>
              <a:t>bending value</a:t>
            </a:r>
            <a:r>
              <a:rPr lang="zh-CN" altLang="en-US" baseline="0" dirty="0" smtClean="0"/>
              <a:t>相同可以进行渲染合并</a:t>
            </a:r>
            <a:endParaRPr lang="en-US" altLang="zh-CN" baseline="0" dirty="0" smtClean="0"/>
          </a:p>
          <a:p>
            <a:r>
              <a:rPr lang="zh-CN" altLang="en-US" baseline="0" dirty="0" smtClean="0"/>
              <a:t>需要把文件名转换成关卡的</a:t>
            </a:r>
            <a:r>
              <a:rPr lang="en-US" altLang="zh-CN" baseline="0" dirty="0" smtClean="0"/>
              <a:t>group ID</a:t>
            </a:r>
          </a:p>
          <a:p>
            <a:endParaRPr lang="en-US" altLang="zh-CN" baseline="0" dirty="0" smtClean="0"/>
          </a:p>
        </p:txBody>
      </p:sp>
      <p:sp>
        <p:nvSpPr>
          <p:cNvPr id="4" name="灯片编号占位符 3"/>
          <p:cNvSpPr>
            <a:spLocks noGrp="1"/>
          </p:cNvSpPr>
          <p:nvPr>
            <p:ph type="sldNum" sz="quarter" idx="10"/>
          </p:nvPr>
        </p:nvSpPr>
        <p:spPr/>
        <p:txBody>
          <a:bodyPr/>
          <a:lstStyle/>
          <a:p>
            <a:fld id="{287CCF68-D40B-4599-926A-7A0EC2D9742D}" type="slidenum">
              <a:rPr lang="zh-CN" altLang="en-US" smtClean="0"/>
              <a:pPr/>
              <a:t>31</a:t>
            </a:fld>
            <a:endParaRPr lang="en-US" altLang="zh-CN"/>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baseline="0" dirty="0" smtClean="0"/>
              <a:t>角色还没有碰到植被，</a:t>
            </a:r>
            <a:endParaRPr lang="en-US" altLang="zh-CN" baseline="0" dirty="0" smtClean="0"/>
          </a:p>
          <a:p>
            <a:r>
              <a:rPr lang="zh-CN" altLang="en-US" baseline="0" dirty="0" smtClean="0"/>
              <a:t>植被功能做成组件</a:t>
            </a:r>
            <a:endParaRPr lang="en-US" altLang="zh-CN" baseline="0" dirty="0" smtClean="0"/>
          </a:p>
          <a:p>
            <a:r>
              <a:rPr lang="zh-CN" altLang="en-US" baseline="0" dirty="0" smtClean="0"/>
              <a:t>受击代理体组件</a:t>
            </a:r>
            <a:endParaRPr lang="en-US" altLang="zh-CN" baseline="0" dirty="0" smtClean="0"/>
          </a:p>
          <a:p>
            <a:r>
              <a:rPr lang="zh-CN" altLang="en-US" baseline="0" dirty="0" smtClean="0"/>
              <a:t>受击代理体会引起</a:t>
            </a:r>
            <a:r>
              <a:rPr lang="en-US" altLang="zh-CN" baseline="0" dirty="0" smtClean="0"/>
              <a:t>vegetation</a:t>
            </a:r>
            <a:r>
              <a:rPr lang="zh-CN" altLang="en-US" baseline="0" dirty="0" smtClean="0"/>
              <a:t>异常</a:t>
            </a:r>
            <a:endParaRPr lang="en-US" altLang="zh-CN" baseline="0" dirty="0" smtClean="0"/>
          </a:p>
        </p:txBody>
      </p:sp>
      <p:sp>
        <p:nvSpPr>
          <p:cNvPr id="4" name="灯片编号占位符 3"/>
          <p:cNvSpPr>
            <a:spLocks noGrp="1"/>
          </p:cNvSpPr>
          <p:nvPr>
            <p:ph type="sldNum" sz="quarter" idx="10"/>
          </p:nvPr>
        </p:nvSpPr>
        <p:spPr/>
        <p:txBody>
          <a:bodyPr/>
          <a:lstStyle/>
          <a:p>
            <a:fld id="{287CCF68-D40B-4599-926A-7A0EC2D9742D}" type="slidenum">
              <a:rPr lang="zh-CN" altLang="en-US" smtClean="0"/>
              <a:pPr/>
              <a:t>32</a:t>
            </a:fld>
            <a:endParaRPr lang="en-US" altLang="zh-CN"/>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baseline="0" dirty="0" smtClean="0"/>
              <a:t>角色还没有碰到植被，</a:t>
            </a:r>
            <a:endParaRPr lang="en-US" altLang="zh-CN" baseline="0" dirty="0" smtClean="0"/>
          </a:p>
          <a:p>
            <a:r>
              <a:rPr lang="zh-CN" altLang="en-US" baseline="0" dirty="0" smtClean="0"/>
              <a:t>植被功能做成组件</a:t>
            </a:r>
            <a:endParaRPr lang="en-US" altLang="zh-CN" baseline="0" dirty="0" smtClean="0"/>
          </a:p>
          <a:p>
            <a:r>
              <a:rPr lang="zh-CN" altLang="en-US" baseline="0" dirty="0" smtClean="0"/>
              <a:t>受击代理体组件</a:t>
            </a:r>
            <a:endParaRPr lang="en-US" altLang="zh-CN" baseline="0" dirty="0" smtClean="0"/>
          </a:p>
          <a:p>
            <a:r>
              <a:rPr lang="zh-CN" altLang="en-US" baseline="0" dirty="0" smtClean="0"/>
              <a:t>受击代理体会引起</a:t>
            </a:r>
            <a:r>
              <a:rPr lang="en-US" altLang="zh-CN" baseline="0" dirty="0" smtClean="0"/>
              <a:t>vegetation</a:t>
            </a:r>
            <a:r>
              <a:rPr lang="zh-CN" altLang="en-US" baseline="0" dirty="0" smtClean="0"/>
              <a:t>异常</a:t>
            </a:r>
            <a:endParaRPr lang="en-US" altLang="zh-CN" baseline="0" dirty="0" smtClean="0"/>
          </a:p>
        </p:txBody>
      </p:sp>
      <p:sp>
        <p:nvSpPr>
          <p:cNvPr id="4" name="灯片编号占位符 3"/>
          <p:cNvSpPr>
            <a:spLocks noGrp="1"/>
          </p:cNvSpPr>
          <p:nvPr>
            <p:ph type="sldNum" sz="quarter" idx="10"/>
          </p:nvPr>
        </p:nvSpPr>
        <p:spPr/>
        <p:txBody>
          <a:bodyPr/>
          <a:lstStyle/>
          <a:p>
            <a:fld id="{287CCF68-D40B-4599-926A-7A0EC2D9742D}" type="slidenum">
              <a:rPr lang="zh-CN" altLang="en-US" smtClean="0"/>
              <a:pPr/>
              <a:t>33</a:t>
            </a:fld>
            <a:endParaRPr lang="en-US" altLang="zh-CN"/>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baseline="0" dirty="0" smtClean="0"/>
              <a:t>角色还没有碰到植被，</a:t>
            </a:r>
            <a:endParaRPr lang="en-US" altLang="zh-CN" baseline="0" dirty="0" smtClean="0"/>
          </a:p>
          <a:p>
            <a:r>
              <a:rPr lang="zh-CN" altLang="en-US" baseline="0" dirty="0" smtClean="0"/>
              <a:t>植被功能做成组件</a:t>
            </a:r>
            <a:endParaRPr lang="en-US" altLang="zh-CN" baseline="0" dirty="0" smtClean="0"/>
          </a:p>
          <a:p>
            <a:r>
              <a:rPr lang="zh-CN" altLang="en-US" baseline="0" dirty="0" smtClean="0"/>
              <a:t>受击代理体组件</a:t>
            </a:r>
            <a:endParaRPr lang="en-US" altLang="zh-CN" baseline="0" dirty="0" smtClean="0"/>
          </a:p>
          <a:p>
            <a:r>
              <a:rPr lang="zh-CN" altLang="en-US" baseline="0" dirty="0" smtClean="0"/>
              <a:t>受击代理体会引起</a:t>
            </a:r>
            <a:r>
              <a:rPr lang="en-US" altLang="zh-CN" baseline="0" dirty="0" smtClean="0"/>
              <a:t>vegetation</a:t>
            </a:r>
            <a:r>
              <a:rPr lang="zh-CN" altLang="en-US" baseline="0" dirty="0" smtClean="0"/>
              <a:t>异常</a:t>
            </a:r>
            <a:endParaRPr lang="en-US" altLang="zh-CN" baseline="0" dirty="0" smtClean="0"/>
          </a:p>
        </p:txBody>
      </p:sp>
      <p:sp>
        <p:nvSpPr>
          <p:cNvPr id="4" name="灯片编号占位符 3"/>
          <p:cNvSpPr>
            <a:spLocks noGrp="1"/>
          </p:cNvSpPr>
          <p:nvPr>
            <p:ph type="sldNum" sz="quarter" idx="10"/>
          </p:nvPr>
        </p:nvSpPr>
        <p:spPr/>
        <p:txBody>
          <a:bodyPr/>
          <a:lstStyle/>
          <a:p>
            <a:fld id="{287CCF68-D40B-4599-926A-7A0EC2D9742D}" type="slidenum">
              <a:rPr lang="zh-CN" altLang="en-US" smtClean="0"/>
              <a:pPr/>
              <a:t>34</a:t>
            </a:fld>
            <a:endParaRPr lang="en-US" altLang="zh-CN"/>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baseline="0" dirty="0" smtClean="0"/>
              <a:t>角色还没有碰到植被，</a:t>
            </a:r>
            <a:endParaRPr lang="en-US" altLang="zh-CN" baseline="0" dirty="0" smtClean="0"/>
          </a:p>
          <a:p>
            <a:r>
              <a:rPr lang="zh-CN" altLang="en-US" baseline="0" dirty="0" smtClean="0"/>
              <a:t>植被功能做成组件</a:t>
            </a:r>
            <a:endParaRPr lang="en-US" altLang="zh-CN" baseline="0" dirty="0" smtClean="0"/>
          </a:p>
          <a:p>
            <a:r>
              <a:rPr lang="zh-CN" altLang="en-US" baseline="0" dirty="0" smtClean="0"/>
              <a:t>受击代理体组件</a:t>
            </a:r>
            <a:endParaRPr lang="en-US" altLang="zh-CN" baseline="0" dirty="0" smtClean="0"/>
          </a:p>
          <a:p>
            <a:r>
              <a:rPr lang="zh-CN" altLang="en-US" baseline="0" dirty="0" smtClean="0"/>
              <a:t>受击代理体会引起</a:t>
            </a:r>
            <a:r>
              <a:rPr lang="en-US" altLang="zh-CN" baseline="0" dirty="0" smtClean="0"/>
              <a:t>vegetation</a:t>
            </a:r>
            <a:r>
              <a:rPr lang="zh-CN" altLang="en-US" baseline="0" dirty="0" smtClean="0"/>
              <a:t>异常</a:t>
            </a:r>
            <a:endParaRPr lang="en-US" altLang="zh-CN" baseline="0" dirty="0" smtClean="0"/>
          </a:p>
        </p:txBody>
      </p:sp>
      <p:sp>
        <p:nvSpPr>
          <p:cNvPr id="4" name="灯片编号占位符 3"/>
          <p:cNvSpPr>
            <a:spLocks noGrp="1"/>
          </p:cNvSpPr>
          <p:nvPr>
            <p:ph type="sldNum" sz="quarter" idx="10"/>
          </p:nvPr>
        </p:nvSpPr>
        <p:spPr/>
        <p:txBody>
          <a:bodyPr/>
          <a:lstStyle/>
          <a:p>
            <a:fld id="{287CCF68-D40B-4599-926A-7A0EC2D9742D}" type="slidenum">
              <a:rPr lang="zh-CN" altLang="en-US" smtClean="0"/>
              <a:pPr/>
              <a:t>35</a:t>
            </a:fld>
            <a:endParaRPr lang="en-US" altLang="zh-CN"/>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baseline="0" dirty="0" smtClean="0"/>
              <a:t>通过胶囊体计算</a:t>
            </a:r>
            <a:endParaRPr lang="en-US" altLang="zh-CN" baseline="0" dirty="0" smtClean="0"/>
          </a:p>
          <a:p>
            <a:r>
              <a:rPr lang="zh-CN" altLang="en-US" baseline="0" dirty="0" smtClean="0"/>
              <a:t>还可以模拟人把植物踩在脚下的效果</a:t>
            </a:r>
            <a:endParaRPr lang="en-US" altLang="zh-CN" baseline="0" dirty="0" smtClean="0"/>
          </a:p>
        </p:txBody>
      </p:sp>
      <p:sp>
        <p:nvSpPr>
          <p:cNvPr id="4" name="灯片编号占位符 3"/>
          <p:cNvSpPr>
            <a:spLocks noGrp="1"/>
          </p:cNvSpPr>
          <p:nvPr>
            <p:ph type="sldNum" sz="quarter" idx="10"/>
          </p:nvPr>
        </p:nvSpPr>
        <p:spPr/>
        <p:txBody>
          <a:bodyPr/>
          <a:lstStyle/>
          <a:p>
            <a:fld id="{287CCF68-D40B-4599-926A-7A0EC2D9742D}" type="slidenum">
              <a:rPr lang="zh-CN" altLang="en-US" smtClean="0"/>
              <a:pPr/>
              <a:t>36</a:t>
            </a:fld>
            <a:endParaRPr lang="en-US" altLang="zh-CN"/>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baseline="0" dirty="0" smtClean="0"/>
              <a:t>物理化的过程复杂</a:t>
            </a:r>
            <a:endParaRPr lang="en-US" altLang="zh-CN" baseline="0" dirty="0" smtClean="0"/>
          </a:p>
          <a:p>
            <a:r>
              <a:rPr lang="en-US" altLang="zh-CN" baseline="0" dirty="0" smtClean="0"/>
              <a:t>Area</a:t>
            </a:r>
            <a:r>
              <a:rPr lang="zh-CN" altLang="en-US" baseline="0" dirty="0" smtClean="0"/>
              <a:t>要进行顶点插值，线段化，计算线段的</a:t>
            </a:r>
            <a:r>
              <a:rPr lang="en-US" altLang="zh-CN" baseline="0" dirty="0" smtClean="0"/>
              <a:t>AABB</a:t>
            </a:r>
            <a:r>
              <a:rPr lang="zh-CN" altLang="en-US" baseline="0" dirty="0" smtClean="0"/>
              <a:t>（方便计算相交</a:t>
            </a:r>
            <a:r>
              <a:rPr lang="en-US" altLang="zh-CN" baseline="0" dirty="0" smtClean="0"/>
              <a:t>)</a:t>
            </a:r>
          </a:p>
          <a:p>
            <a:r>
              <a:rPr lang="zh-CN" altLang="en-US" baseline="0" dirty="0" smtClean="0"/>
              <a:t>每帧计算</a:t>
            </a:r>
            <a:r>
              <a:rPr lang="zh-CN" altLang="en-US" baseline="0" dirty="0" smtClean="0"/>
              <a:t>得不偿失，帧率下降</a:t>
            </a:r>
            <a:endParaRPr lang="en-US" altLang="zh-CN" baseline="0" dirty="0" smtClean="0"/>
          </a:p>
          <a:p>
            <a:r>
              <a:rPr lang="zh-CN" altLang="en-US" baseline="0" dirty="0" smtClean="0"/>
              <a:t>缺点：下降过程中，水面不见了，但是角色的</a:t>
            </a:r>
            <a:r>
              <a:rPr lang="en-US" altLang="zh-CN" baseline="0" dirty="0" smtClean="0"/>
              <a:t>step effect</a:t>
            </a:r>
            <a:r>
              <a:rPr lang="zh-CN" altLang="en-US" baseline="0" dirty="0" smtClean="0"/>
              <a:t>依然是水花</a:t>
            </a:r>
            <a:endParaRPr lang="en-US" altLang="zh-CN" baseline="0" dirty="0" smtClean="0"/>
          </a:p>
        </p:txBody>
      </p:sp>
      <p:sp>
        <p:nvSpPr>
          <p:cNvPr id="4" name="灯片编号占位符 3"/>
          <p:cNvSpPr>
            <a:spLocks noGrp="1"/>
          </p:cNvSpPr>
          <p:nvPr>
            <p:ph type="sldNum" sz="quarter" idx="10"/>
          </p:nvPr>
        </p:nvSpPr>
        <p:spPr/>
        <p:txBody>
          <a:bodyPr/>
          <a:lstStyle/>
          <a:p>
            <a:fld id="{287CCF68-D40B-4599-926A-7A0EC2D9742D}" type="slidenum">
              <a:rPr lang="zh-CN" altLang="en-US" smtClean="0"/>
              <a:pPr/>
              <a:t>37</a:t>
            </a:fld>
            <a:endParaRPr lang="en-US" altLang="zh-CN"/>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baseline="0" dirty="0" smtClean="0"/>
              <a:t>主要是特殊位置的移动</a:t>
            </a:r>
            <a:endParaRPr lang="en-US" altLang="zh-CN" baseline="0" dirty="0" smtClean="0"/>
          </a:p>
          <a:p>
            <a:r>
              <a:rPr lang="zh-CN" altLang="en-US" baseline="0" dirty="0" smtClean="0"/>
              <a:t>场景物价系统的交互，动态生成场景物件</a:t>
            </a:r>
            <a:endParaRPr lang="en-US" altLang="zh-CN" baseline="0" dirty="0" smtClean="0"/>
          </a:p>
        </p:txBody>
      </p:sp>
      <p:sp>
        <p:nvSpPr>
          <p:cNvPr id="4" name="灯片编号占位符 3"/>
          <p:cNvSpPr>
            <a:spLocks noGrp="1"/>
          </p:cNvSpPr>
          <p:nvPr>
            <p:ph type="sldNum" sz="quarter" idx="10"/>
          </p:nvPr>
        </p:nvSpPr>
        <p:spPr/>
        <p:txBody>
          <a:bodyPr/>
          <a:lstStyle/>
          <a:p>
            <a:fld id="{287CCF68-D40B-4599-926A-7A0EC2D9742D}" type="slidenum">
              <a:rPr lang="zh-CN" altLang="en-US" smtClean="0"/>
              <a:pPr/>
              <a:t>38</a:t>
            </a:fld>
            <a:endParaRPr lang="en-US" altLang="zh-CN"/>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baseline="0" dirty="0" smtClean="0"/>
              <a:t>初期通过判断</a:t>
            </a:r>
            <a:r>
              <a:rPr lang="en-US" altLang="zh-CN" baseline="0" dirty="0" smtClean="0"/>
              <a:t>normal</a:t>
            </a:r>
            <a:r>
              <a:rPr lang="zh-CN" altLang="en-US" baseline="0" dirty="0" smtClean="0"/>
              <a:t>来决定是哪类，后来扩展物理的</a:t>
            </a:r>
            <a:r>
              <a:rPr lang="en-US" altLang="zh-CN" baseline="0" dirty="0" smtClean="0"/>
              <a:t>flag</a:t>
            </a:r>
            <a:r>
              <a:rPr lang="zh-CN" altLang="en-US" baseline="0" dirty="0" smtClean="0"/>
              <a:t>类型判断</a:t>
            </a:r>
            <a:endParaRPr lang="en-US" altLang="zh-CN" baseline="0" dirty="0" smtClean="0"/>
          </a:p>
          <a:p>
            <a:r>
              <a:rPr lang="zh-CN" altLang="en-US" baseline="0" dirty="0" smtClean="0"/>
              <a:t>怪物吐出的火球生成火海，冰球生成冰山等逻辑</a:t>
            </a:r>
            <a:endParaRPr lang="en-US" altLang="zh-CN" baseline="0" dirty="0" smtClean="0"/>
          </a:p>
          <a:p>
            <a:r>
              <a:rPr lang="zh-CN" altLang="en-US" baseline="0" dirty="0" smtClean="0"/>
              <a:t>群体</a:t>
            </a:r>
            <a:r>
              <a:rPr lang="en-US" altLang="zh-CN" baseline="0" dirty="0" smtClean="0"/>
              <a:t>AI</a:t>
            </a:r>
            <a:r>
              <a:rPr lang="zh-CN" altLang="en-US" baseline="0" dirty="0" smtClean="0"/>
              <a:t>系统的设计思想与物件系统类似</a:t>
            </a:r>
            <a:endParaRPr lang="en-US" altLang="zh-CN" baseline="0" dirty="0" smtClean="0"/>
          </a:p>
        </p:txBody>
      </p:sp>
      <p:sp>
        <p:nvSpPr>
          <p:cNvPr id="4" name="灯片编号占位符 3"/>
          <p:cNvSpPr>
            <a:spLocks noGrp="1"/>
          </p:cNvSpPr>
          <p:nvPr>
            <p:ph type="sldNum" sz="quarter" idx="10"/>
          </p:nvPr>
        </p:nvSpPr>
        <p:spPr/>
        <p:txBody>
          <a:bodyPr/>
          <a:lstStyle/>
          <a:p>
            <a:fld id="{287CCF68-D40B-4599-926A-7A0EC2D9742D}" type="slidenum">
              <a:rPr lang="zh-CN" altLang="en-US" smtClean="0"/>
              <a:pPr/>
              <a:t>39</a:t>
            </a:fld>
            <a:endParaRPr lang="en-US" alt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简介</a:t>
            </a:r>
            <a:r>
              <a:rPr lang="en-US" altLang="zh-CN" dirty="0" smtClean="0"/>
              <a:t>CE</a:t>
            </a:r>
            <a:r>
              <a:rPr lang="zh-CN" altLang="en-US" dirty="0" smtClean="0"/>
              <a:t>的</a:t>
            </a:r>
            <a:r>
              <a:rPr lang="en-US" altLang="zh-CN" dirty="0" smtClean="0"/>
              <a:t>entity</a:t>
            </a:r>
            <a:r>
              <a:rPr lang="zh-CN" altLang="en-US" dirty="0" smtClean="0"/>
              <a:t>系统，各大模块</a:t>
            </a:r>
            <a:r>
              <a:rPr lang="en-US" altLang="zh-CN" dirty="0" smtClean="0"/>
              <a:t>proxy</a:t>
            </a:r>
          </a:p>
          <a:p>
            <a:r>
              <a:rPr lang="en-US" altLang="zh-CN" dirty="0" err="1" smtClean="0"/>
              <a:t>Lua</a:t>
            </a:r>
            <a:r>
              <a:rPr lang="zh-CN" altLang="en-US" dirty="0" smtClean="0"/>
              <a:t>主导，</a:t>
            </a:r>
            <a:r>
              <a:rPr lang="en-US" altLang="zh-CN" dirty="0" err="1" smtClean="0"/>
              <a:t>lua</a:t>
            </a:r>
            <a:r>
              <a:rPr lang="zh-CN" altLang="en-US" dirty="0" smtClean="0"/>
              <a:t>文件定义</a:t>
            </a:r>
            <a:r>
              <a:rPr lang="en-US" altLang="zh-CN" dirty="0" smtClean="0"/>
              <a:t>entity</a:t>
            </a:r>
            <a:r>
              <a:rPr lang="zh-CN" altLang="en-US" dirty="0" smtClean="0"/>
              <a:t>类型，定义属性和方法</a:t>
            </a:r>
            <a:endParaRPr lang="en-US" altLang="zh-CN" dirty="0" smtClean="0"/>
          </a:p>
          <a:p>
            <a:r>
              <a:rPr lang="zh-CN" altLang="en-US" dirty="0" smtClean="0"/>
              <a:t>创建后通过</a:t>
            </a:r>
            <a:r>
              <a:rPr lang="en-US" altLang="zh-CN" dirty="0" smtClean="0"/>
              <a:t>LUA</a:t>
            </a:r>
            <a:r>
              <a:rPr lang="zh-CN" altLang="en-US" dirty="0" smtClean="0"/>
              <a:t>属性初始化</a:t>
            </a:r>
            <a:r>
              <a:rPr lang="en-US" altLang="zh-CN" dirty="0" smtClean="0"/>
              <a:t>entity</a:t>
            </a:r>
            <a:r>
              <a:rPr lang="zh-CN" altLang="en-US" dirty="0" smtClean="0"/>
              <a:t>，加载模型，物理化，创建</a:t>
            </a:r>
            <a:r>
              <a:rPr lang="en-US" altLang="zh-CN" dirty="0" smtClean="0"/>
              <a:t>extension</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smtClean="0"/>
              <a:t>Entity</a:t>
            </a:r>
            <a:r>
              <a:rPr lang="zh-CN" altLang="en-US" dirty="0" smtClean="0"/>
              <a:t>是什么，基本取决于</a:t>
            </a:r>
            <a:r>
              <a:rPr lang="en-US" altLang="zh-CN" dirty="0" smtClean="0"/>
              <a:t>extension</a:t>
            </a:r>
          </a:p>
          <a:p>
            <a:endParaRPr lang="en-US" altLang="zh-CN" dirty="0" smtClean="0"/>
          </a:p>
        </p:txBody>
      </p:sp>
      <p:sp>
        <p:nvSpPr>
          <p:cNvPr id="4" name="灯片编号占位符 3"/>
          <p:cNvSpPr>
            <a:spLocks noGrp="1"/>
          </p:cNvSpPr>
          <p:nvPr>
            <p:ph type="sldNum" sz="quarter" idx="10"/>
          </p:nvPr>
        </p:nvSpPr>
        <p:spPr/>
        <p:txBody>
          <a:bodyPr/>
          <a:lstStyle/>
          <a:p>
            <a:fld id="{287CCF68-D40B-4599-926A-7A0EC2D9742D}" type="slidenum">
              <a:rPr lang="zh-CN" altLang="en-US" smtClean="0"/>
              <a:pPr/>
              <a:t>4</a:t>
            </a:fld>
            <a:endParaRPr lang="en-US" altLang="zh-CN"/>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baseline="0" dirty="0" smtClean="0"/>
              <a:t>初期通过判断</a:t>
            </a:r>
            <a:r>
              <a:rPr lang="en-US" altLang="zh-CN" baseline="0" dirty="0" smtClean="0"/>
              <a:t>normal</a:t>
            </a:r>
            <a:r>
              <a:rPr lang="zh-CN" altLang="en-US" baseline="0" dirty="0" smtClean="0"/>
              <a:t>来决定是哪类，后来扩展物理的</a:t>
            </a:r>
            <a:r>
              <a:rPr lang="en-US" altLang="zh-CN" baseline="0" dirty="0" smtClean="0"/>
              <a:t>flag</a:t>
            </a:r>
            <a:r>
              <a:rPr lang="zh-CN" altLang="en-US" baseline="0" dirty="0" smtClean="0"/>
              <a:t>类型判断</a:t>
            </a:r>
            <a:endParaRPr lang="en-US" altLang="zh-CN" baseline="0" dirty="0" smtClean="0"/>
          </a:p>
          <a:p>
            <a:r>
              <a:rPr lang="zh-CN" altLang="en-US" baseline="0" dirty="0" smtClean="0"/>
              <a:t>怪物吐出的火球生成火海，冰球生成冰山等逻辑</a:t>
            </a:r>
            <a:endParaRPr lang="en-US" altLang="zh-CN" baseline="0" dirty="0" smtClean="0"/>
          </a:p>
          <a:p>
            <a:r>
              <a:rPr lang="zh-CN" altLang="en-US" baseline="0" dirty="0" smtClean="0"/>
              <a:t>群体</a:t>
            </a:r>
            <a:r>
              <a:rPr lang="en-US" altLang="zh-CN" baseline="0" dirty="0" smtClean="0"/>
              <a:t>AI</a:t>
            </a:r>
            <a:r>
              <a:rPr lang="zh-CN" altLang="en-US" baseline="0" dirty="0" smtClean="0"/>
              <a:t>系统的设计思想与物件系统类似</a:t>
            </a:r>
            <a:endParaRPr lang="en-US" altLang="zh-CN" baseline="0" dirty="0" smtClean="0"/>
          </a:p>
        </p:txBody>
      </p:sp>
      <p:sp>
        <p:nvSpPr>
          <p:cNvPr id="4" name="灯片编号占位符 3"/>
          <p:cNvSpPr>
            <a:spLocks noGrp="1"/>
          </p:cNvSpPr>
          <p:nvPr>
            <p:ph type="sldNum" sz="quarter" idx="10"/>
          </p:nvPr>
        </p:nvSpPr>
        <p:spPr/>
        <p:txBody>
          <a:bodyPr/>
          <a:lstStyle/>
          <a:p>
            <a:fld id="{287CCF68-D40B-4599-926A-7A0EC2D9742D}" type="slidenum">
              <a:rPr lang="zh-CN" altLang="en-US" smtClean="0"/>
              <a:pPr/>
              <a:t>40</a:t>
            </a:fld>
            <a:endParaRPr lang="en-US" altLang="zh-CN"/>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dirty="0" err="1" smtClean="0"/>
              <a:t>Lua</a:t>
            </a:r>
            <a:r>
              <a:rPr lang="zh-CN" altLang="en-US" dirty="0" smtClean="0"/>
              <a:t>的通用方案，特殊用法，</a:t>
            </a:r>
            <a:r>
              <a:rPr lang="en-US" altLang="zh-CN" dirty="0" err="1" smtClean="0"/>
              <a:t>metatable</a:t>
            </a:r>
            <a:r>
              <a:rPr lang="zh-CN" altLang="en-US" dirty="0" smtClean="0"/>
              <a:t>，</a:t>
            </a:r>
            <a:r>
              <a:rPr lang="en-US" altLang="zh-CN" dirty="0" err="1" smtClean="0"/>
              <a:t>userdata</a:t>
            </a:r>
            <a:r>
              <a:rPr lang="zh-CN" altLang="en-US" dirty="0" smtClean="0"/>
              <a:t>，</a:t>
            </a:r>
            <a:r>
              <a:rPr lang="en-US" altLang="zh-CN" dirty="0" smtClean="0"/>
              <a:t>ref</a:t>
            </a:r>
          </a:p>
          <a:p>
            <a:r>
              <a:rPr lang="en-US" altLang="zh-CN" dirty="0" smtClean="0"/>
              <a:t>Cry3</a:t>
            </a:r>
            <a:r>
              <a:rPr lang="zh-CN" altLang="en-US" dirty="0" smtClean="0"/>
              <a:t>体现的是系统的定制和结合，宏观上如何用</a:t>
            </a:r>
            <a:r>
              <a:rPr lang="en-US" altLang="zh-CN" dirty="0" err="1" smtClean="0"/>
              <a:t>lua</a:t>
            </a:r>
            <a:r>
              <a:rPr lang="zh-CN" altLang="en-US" dirty="0" smtClean="0"/>
              <a:t>搭建自己的系统</a:t>
            </a:r>
            <a:endParaRPr lang="en-US" altLang="zh-CN" dirty="0" smtClean="0"/>
          </a:p>
          <a:p>
            <a:r>
              <a:rPr lang="zh-CN" altLang="en-US" dirty="0" smtClean="0"/>
              <a:t>一些设计的基本原则往往是在没有那么做而产生问题的时候，才认识的更清楚</a:t>
            </a:r>
            <a:endParaRPr lang="en-US" altLang="zh-CN" dirty="0" smtClean="0"/>
          </a:p>
          <a:p>
            <a:r>
              <a:rPr lang="zh-CN" altLang="en-US" dirty="0" smtClean="0"/>
              <a:t>同时支持多个模块的单例类的设计</a:t>
            </a:r>
            <a:endParaRPr lang="zh-CN" altLang="en-US" dirty="0"/>
          </a:p>
        </p:txBody>
      </p:sp>
      <p:sp>
        <p:nvSpPr>
          <p:cNvPr id="4" name="灯片编号占位符 3"/>
          <p:cNvSpPr>
            <a:spLocks noGrp="1"/>
          </p:cNvSpPr>
          <p:nvPr>
            <p:ph type="sldNum" sz="quarter" idx="10"/>
          </p:nvPr>
        </p:nvSpPr>
        <p:spPr/>
        <p:txBody>
          <a:bodyPr/>
          <a:lstStyle/>
          <a:p>
            <a:fld id="{287CCF68-D40B-4599-926A-7A0EC2D9742D}" type="slidenum">
              <a:rPr lang="zh-CN" altLang="en-US" smtClean="0"/>
              <a:pPr/>
              <a:t>41</a:t>
            </a:fld>
            <a:endParaRPr lang="en-US" altLang="zh-CN"/>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dirty="0" smtClean="0"/>
              <a:t>Bug</a:t>
            </a:r>
            <a:r>
              <a:rPr lang="zh-CN" altLang="en-US" dirty="0" smtClean="0"/>
              <a:t>的共同麻烦：产生的原因并不在出问题的模块内，需要全面了解系统</a:t>
            </a:r>
            <a:endParaRPr lang="en-US" altLang="zh-CN" dirty="0" smtClean="0"/>
          </a:p>
          <a:p>
            <a:r>
              <a:rPr lang="zh-CN" altLang="en-US" dirty="0" smtClean="0"/>
              <a:t>恢复行为的加速模式，让逻辑开发更简单</a:t>
            </a:r>
            <a:endParaRPr lang="en-US" altLang="zh-CN" dirty="0" smtClean="0"/>
          </a:p>
          <a:p>
            <a:r>
              <a:rPr lang="zh-CN" altLang="en-US" dirty="0" smtClean="0"/>
              <a:t>水，植被的扩展，同类游戏，剑网三等游戏，实现了</a:t>
            </a:r>
            <a:r>
              <a:rPr lang="en-US" altLang="zh-CN" dirty="0" smtClean="0"/>
              <a:t>touch</a:t>
            </a:r>
            <a:r>
              <a:rPr lang="en-US" altLang="zh-CN" baseline="0" dirty="0" smtClean="0"/>
              <a:t> bending</a:t>
            </a:r>
            <a:r>
              <a:rPr lang="zh-CN" altLang="en-US" baseline="0" dirty="0" smtClean="0"/>
              <a:t>，进一步实现了附加各种逻辑，受击，模型更换，而且依然享受渲染合并带来的快速渲染</a:t>
            </a:r>
            <a:endParaRPr lang="zh-CN" altLang="en-US" dirty="0"/>
          </a:p>
        </p:txBody>
      </p:sp>
      <p:sp>
        <p:nvSpPr>
          <p:cNvPr id="4" name="灯片编号占位符 3"/>
          <p:cNvSpPr>
            <a:spLocks noGrp="1"/>
          </p:cNvSpPr>
          <p:nvPr>
            <p:ph type="sldNum" sz="quarter" idx="10"/>
          </p:nvPr>
        </p:nvSpPr>
        <p:spPr/>
        <p:txBody>
          <a:bodyPr/>
          <a:lstStyle/>
          <a:p>
            <a:fld id="{287CCF68-D40B-4599-926A-7A0EC2D9742D}" type="slidenum">
              <a:rPr lang="zh-CN" altLang="en-US" smtClean="0"/>
              <a:pPr/>
              <a:t>42</a:t>
            </a:fld>
            <a:endParaRPr lang="en-US" altLang="zh-CN"/>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一般是先在组内试讲，大家觉得不错才会开课，</a:t>
            </a:r>
            <a:r>
              <a:rPr lang="en-US" altLang="zh-CN" dirty="0" smtClean="0"/>
              <a:t>KM</a:t>
            </a:r>
            <a:r>
              <a:rPr lang="zh-CN" altLang="en-US" dirty="0" smtClean="0"/>
              <a:t>的文章都会附加测试用例程序，亲测可用的</a:t>
            </a:r>
            <a:endParaRPr lang="zh-CN" altLang="en-US" dirty="0"/>
          </a:p>
        </p:txBody>
      </p:sp>
      <p:sp>
        <p:nvSpPr>
          <p:cNvPr id="4" name="灯片编号占位符 3"/>
          <p:cNvSpPr>
            <a:spLocks noGrp="1"/>
          </p:cNvSpPr>
          <p:nvPr>
            <p:ph type="sldNum" sz="quarter" idx="10"/>
          </p:nvPr>
        </p:nvSpPr>
        <p:spPr/>
        <p:txBody>
          <a:bodyPr/>
          <a:lstStyle/>
          <a:p>
            <a:fld id="{287CCF68-D40B-4599-926A-7A0EC2D9742D}" type="slidenum">
              <a:rPr lang="zh-CN" altLang="en-US" smtClean="0"/>
              <a:pPr/>
              <a:t>43</a:t>
            </a:fld>
            <a:endParaRPr lang="en-US" altLang="zh-CN"/>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dirty="0" smtClean="0"/>
              <a:t>Locomotion</a:t>
            </a:r>
            <a:r>
              <a:rPr lang="zh-CN" altLang="en-US" dirty="0" smtClean="0"/>
              <a:t>系统</a:t>
            </a:r>
            <a:endParaRPr lang="en-US" altLang="zh-CN" dirty="0" smtClean="0"/>
          </a:p>
          <a:p>
            <a:r>
              <a:rPr lang="zh-CN" altLang="en-US" dirty="0" smtClean="0"/>
              <a:t>部位破坏</a:t>
            </a:r>
            <a:endParaRPr lang="en-US" altLang="zh-CN" dirty="0" smtClean="0"/>
          </a:p>
          <a:p>
            <a:r>
              <a:rPr lang="zh-CN" altLang="en-US" dirty="0" smtClean="0"/>
              <a:t>超出决策</a:t>
            </a:r>
            <a:r>
              <a:rPr lang="en-US" altLang="zh-CN" dirty="0" smtClean="0"/>
              <a:t>AI</a:t>
            </a:r>
            <a:r>
              <a:rPr lang="zh-CN" altLang="en-US" dirty="0" smtClean="0"/>
              <a:t>这个功能范畴</a:t>
            </a:r>
            <a:endParaRPr lang="en-US" altLang="zh-CN" dirty="0" smtClean="0"/>
          </a:p>
          <a:p>
            <a:r>
              <a:rPr lang="zh-CN" altLang="en-US" dirty="0" smtClean="0"/>
              <a:t>角色物品产生物件</a:t>
            </a:r>
            <a:endParaRPr lang="en-US" altLang="zh-CN" dirty="0" smtClean="0"/>
          </a:p>
          <a:p>
            <a:r>
              <a:rPr lang="zh-CN" altLang="en-US" dirty="0" smtClean="0"/>
              <a:t>技能产生物件</a:t>
            </a:r>
            <a:endParaRPr lang="en-US" altLang="zh-CN" dirty="0" smtClean="0"/>
          </a:p>
        </p:txBody>
      </p:sp>
      <p:sp>
        <p:nvSpPr>
          <p:cNvPr id="4" name="灯片编号占位符 3"/>
          <p:cNvSpPr>
            <a:spLocks noGrp="1"/>
          </p:cNvSpPr>
          <p:nvPr>
            <p:ph type="sldNum" sz="quarter" idx="10"/>
          </p:nvPr>
        </p:nvSpPr>
        <p:spPr/>
        <p:txBody>
          <a:bodyPr/>
          <a:lstStyle/>
          <a:p>
            <a:fld id="{287CCF68-D40B-4599-926A-7A0EC2D9742D}" type="slidenum">
              <a:rPr lang="zh-CN" altLang="en-US" smtClean="0"/>
              <a:pPr/>
              <a:t>44</a:t>
            </a:fld>
            <a:endParaRPr lang="en-US" altLang="zh-C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简介</a:t>
            </a:r>
            <a:r>
              <a:rPr lang="en-US" altLang="zh-CN" dirty="0" smtClean="0"/>
              <a:t>CE</a:t>
            </a:r>
            <a:r>
              <a:rPr lang="zh-CN" altLang="en-US" dirty="0" smtClean="0"/>
              <a:t>的</a:t>
            </a:r>
            <a:r>
              <a:rPr lang="en-US" altLang="zh-CN" dirty="0" smtClean="0"/>
              <a:t>entity</a:t>
            </a:r>
            <a:r>
              <a:rPr lang="zh-CN" altLang="en-US" dirty="0" smtClean="0"/>
              <a:t>系统，各大模块</a:t>
            </a:r>
            <a:r>
              <a:rPr lang="en-US" altLang="zh-CN" dirty="0" smtClean="0"/>
              <a:t>proxy</a:t>
            </a:r>
          </a:p>
          <a:p>
            <a:r>
              <a:rPr lang="zh-CN" altLang="en-US" dirty="0" smtClean="0"/>
              <a:t>拖入</a:t>
            </a:r>
            <a:r>
              <a:rPr lang="en-US" altLang="zh-CN" dirty="0" err="1" smtClean="0"/>
              <a:t>lua</a:t>
            </a:r>
            <a:r>
              <a:rPr lang="zh-CN" altLang="en-US" dirty="0" smtClean="0"/>
              <a:t>修改，保存</a:t>
            </a:r>
            <a:endParaRPr lang="en-US" altLang="zh-CN" dirty="0" smtClean="0"/>
          </a:p>
          <a:p>
            <a:r>
              <a:rPr lang="en-US" altLang="zh-CN" dirty="0" err="1" smtClean="0"/>
              <a:t>Lua</a:t>
            </a:r>
            <a:r>
              <a:rPr lang="zh-CN" altLang="en-US" dirty="0" smtClean="0"/>
              <a:t>主导，</a:t>
            </a:r>
            <a:r>
              <a:rPr lang="en-US" altLang="zh-CN" dirty="0" err="1" smtClean="0"/>
              <a:t>lua</a:t>
            </a:r>
            <a:r>
              <a:rPr lang="zh-CN" altLang="en-US" dirty="0" smtClean="0"/>
              <a:t>文件定义</a:t>
            </a:r>
            <a:r>
              <a:rPr lang="en-US" altLang="zh-CN" dirty="0" smtClean="0"/>
              <a:t>entity</a:t>
            </a:r>
            <a:r>
              <a:rPr lang="zh-CN" altLang="en-US" dirty="0" smtClean="0"/>
              <a:t>类型，定义属性和方法</a:t>
            </a:r>
            <a:endParaRPr lang="en-US" altLang="zh-CN" dirty="0" smtClean="0"/>
          </a:p>
          <a:p>
            <a:r>
              <a:rPr lang="zh-CN" altLang="en-US" dirty="0" smtClean="0"/>
              <a:t>创建后通过</a:t>
            </a:r>
            <a:r>
              <a:rPr lang="en-US" altLang="zh-CN" dirty="0" smtClean="0"/>
              <a:t>LUA</a:t>
            </a:r>
            <a:r>
              <a:rPr lang="zh-CN" altLang="en-US" dirty="0" smtClean="0"/>
              <a:t>属性初始化</a:t>
            </a:r>
            <a:r>
              <a:rPr lang="en-US" altLang="zh-CN" dirty="0" smtClean="0"/>
              <a:t>entity</a:t>
            </a:r>
            <a:r>
              <a:rPr lang="zh-CN" altLang="en-US" dirty="0" smtClean="0"/>
              <a:t>，加载模型，物理化，创建</a:t>
            </a:r>
            <a:r>
              <a:rPr lang="en-US" altLang="zh-CN" dirty="0" smtClean="0"/>
              <a:t>extension</a:t>
            </a:r>
          </a:p>
        </p:txBody>
      </p:sp>
      <p:sp>
        <p:nvSpPr>
          <p:cNvPr id="4" name="灯片编号占位符 3"/>
          <p:cNvSpPr>
            <a:spLocks noGrp="1"/>
          </p:cNvSpPr>
          <p:nvPr>
            <p:ph type="sldNum" sz="quarter" idx="10"/>
          </p:nvPr>
        </p:nvSpPr>
        <p:spPr/>
        <p:txBody>
          <a:bodyPr/>
          <a:lstStyle/>
          <a:p>
            <a:fld id="{287CCF68-D40B-4599-926A-7A0EC2D9742D}" type="slidenum">
              <a:rPr lang="zh-CN" altLang="en-US" smtClean="0"/>
              <a:pPr/>
              <a:t>5</a:t>
            </a:fld>
            <a:endParaRPr lang="en-US" altLang="zh-C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物件的相互引用很方便</a:t>
            </a:r>
            <a:endParaRPr lang="zh-CN" altLang="en-US" dirty="0"/>
          </a:p>
        </p:txBody>
      </p:sp>
      <p:sp>
        <p:nvSpPr>
          <p:cNvPr id="4" name="灯片编号占位符 3"/>
          <p:cNvSpPr>
            <a:spLocks noGrp="1"/>
          </p:cNvSpPr>
          <p:nvPr>
            <p:ph type="sldNum" sz="quarter" idx="10"/>
          </p:nvPr>
        </p:nvSpPr>
        <p:spPr/>
        <p:txBody>
          <a:bodyPr/>
          <a:lstStyle/>
          <a:p>
            <a:fld id="{287CCF68-D40B-4599-926A-7A0EC2D9742D}" type="slidenum">
              <a:rPr lang="zh-CN" altLang="en-US" smtClean="0"/>
              <a:pPr/>
              <a:t>6</a:t>
            </a:fld>
            <a:endParaRPr lang="en-US" altLang="zh-C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物件的相互引用很方便</a:t>
            </a:r>
            <a:endParaRPr lang="zh-CN" altLang="en-US" dirty="0"/>
          </a:p>
        </p:txBody>
      </p:sp>
      <p:sp>
        <p:nvSpPr>
          <p:cNvPr id="4" name="灯片编号占位符 3"/>
          <p:cNvSpPr>
            <a:spLocks noGrp="1"/>
          </p:cNvSpPr>
          <p:nvPr>
            <p:ph type="sldNum" sz="quarter" idx="10"/>
          </p:nvPr>
        </p:nvSpPr>
        <p:spPr/>
        <p:txBody>
          <a:bodyPr/>
          <a:lstStyle/>
          <a:p>
            <a:fld id="{287CCF68-D40B-4599-926A-7A0EC2D9742D}" type="slidenum">
              <a:rPr lang="zh-CN" altLang="en-US" smtClean="0"/>
              <a:pPr/>
              <a:t>7</a:t>
            </a:fld>
            <a:endParaRPr lang="en-US" altLang="zh-CN"/>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dirty="0" err="1" smtClean="0"/>
              <a:t>FlowGraph</a:t>
            </a:r>
            <a:r>
              <a:rPr lang="zh-CN" altLang="en-US" dirty="0" smtClean="0"/>
              <a:t>无法操纵当前关卡还未创建的</a:t>
            </a:r>
            <a:r>
              <a:rPr lang="en-US" altLang="zh-CN" dirty="0" smtClean="0"/>
              <a:t>Entity</a:t>
            </a:r>
          </a:p>
          <a:p>
            <a:r>
              <a:rPr lang="zh-CN" altLang="en-US" dirty="0" smtClean="0"/>
              <a:t>要动态生成</a:t>
            </a:r>
            <a:r>
              <a:rPr lang="en-US" altLang="zh-CN" dirty="0" err="1" smtClean="0"/>
              <a:t>FlowGraph</a:t>
            </a:r>
            <a:r>
              <a:rPr lang="en-US" altLang="zh-CN" baseline="0" dirty="0" smtClean="0"/>
              <a:t> </a:t>
            </a:r>
            <a:r>
              <a:rPr lang="zh-CN" altLang="en-US" baseline="0" dirty="0" smtClean="0"/>
              <a:t>和 支持动态物件，改动很大</a:t>
            </a:r>
            <a:endParaRPr lang="zh-CN" altLang="en-US" dirty="0"/>
          </a:p>
        </p:txBody>
      </p:sp>
      <p:sp>
        <p:nvSpPr>
          <p:cNvPr id="4" name="灯片编号占位符 3"/>
          <p:cNvSpPr>
            <a:spLocks noGrp="1"/>
          </p:cNvSpPr>
          <p:nvPr>
            <p:ph type="sldNum" sz="quarter" idx="10"/>
          </p:nvPr>
        </p:nvSpPr>
        <p:spPr/>
        <p:txBody>
          <a:bodyPr/>
          <a:lstStyle/>
          <a:p>
            <a:fld id="{287CCF68-D40B-4599-926A-7A0EC2D9742D}" type="slidenum">
              <a:rPr lang="zh-CN" altLang="en-US" smtClean="0"/>
              <a:pPr/>
              <a:t>8</a:t>
            </a:fld>
            <a:endParaRPr lang="en-US" altLang="zh-C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动态生成，</a:t>
            </a:r>
            <a:r>
              <a:rPr lang="en-US" altLang="zh-CN" dirty="0" smtClean="0"/>
              <a:t>FG</a:t>
            </a:r>
            <a:r>
              <a:rPr lang="zh-CN" altLang="en-US" dirty="0" smtClean="0"/>
              <a:t>无法使用，</a:t>
            </a:r>
            <a:endParaRPr lang="en-US" altLang="zh-CN" dirty="0" smtClean="0"/>
          </a:p>
          <a:p>
            <a:r>
              <a:rPr lang="zh-CN" altLang="en-US" dirty="0" smtClean="0"/>
              <a:t>多个</a:t>
            </a:r>
            <a:r>
              <a:rPr lang="en-US" altLang="zh-CN" dirty="0" smtClean="0"/>
              <a:t>entity</a:t>
            </a:r>
            <a:r>
              <a:rPr lang="zh-CN" altLang="en-US" dirty="0" smtClean="0"/>
              <a:t>相互引用困难</a:t>
            </a:r>
            <a:endParaRPr lang="en-US" altLang="zh-CN" dirty="0" smtClean="0"/>
          </a:p>
          <a:p>
            <a:r>
              <a:rPr lang="zh-CN" altLang="en-US" dirty="0" smtClean="0"/>
              <a:t>做成一个自定义消息解决问题，防止超类发生</a:t>
            </a:r>
            <a:endParaRPr lang="zh-CN" altLang="en-US" dirty="0"/>
          </a:p>
        </p:txBody>
      </p:sp>
      <p:sp>
        <p:nvSpPr>
          <p:cNvPr id="4" name="灯片编号占位符 3"/>
          <p:cNvSpPr>
            <a:spLocks noGrp="1"/>
          </p:cNvSpPr>
          <p:nvPr>
            <p:ph type="sldNum" sz="quarter" idx="10"/>
          </p:nvPr>
        </p:nvSpPr>
        <p:spPr/>
        <p:txBody>
          <a:bodyPr/>
          <a:lstStyle/>
          <a:p>
            <a:fld id="{287CCF68-D40B-4599-926A-7A0EC2D9742D}" type="slidenum">
              <a:rPr lang="zh-CN" altLang="en-US" smtClean="0"/>
              <a:pPr/>
              <a:t>9</a:t>
            </a:fld>
            <a:endParaRPr lang="en-US" altLang="zh-CN"/>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2" descr="3-1"/>
          <p:cNvPicPr>
            <a:picLocks noChangeAspect="1" noChangeArrowheads="1"/>
          </p:cNvPicPr>
          <p:nvPr/>
        </p:nvPicPr>
        <p:blipFill>
          <a:blip r:embed="rId2"/>
          <a:srcRect/>
          <a:stretch>
            <a:fillRect/>
          </a:stretch>
        </p:blipFill>
        <p:spPr bwMode="auto">
          <a:xfrm>
            <a:off x="0" y="0"/>
            <a:ext cx="9144000" cy="6864350"/>
          </a:xfrm>
          <a:prstGeom prst="rect">
            <a:avLst/>
          </a:prstGeom>
          <a:noFill/>
          <a:ln w="9525">
            <a:noFill/>
            <a:miter lim="800000"/>
            <a:headEnd/>
            <a:tailEnd/>
          </a:ln>
        </p:spPr>
      </p:pic>
      <p:sp>
        <p:nvSpPr>
          <p:cNvPr id="2051" name="Rectangle 3"/>
          <p:cNvSpPr>
            <a:spLocks noGrp="1" noChangeArrowheads="1"/>
          </p:cNvSpPr>
          <p:nvPr>
            <p:ph type="ctrTitle" sz="quarter"/>
          </p:nvPr>
        </p:nvSpPr>
        <p:spPr>
          <a:xfrm>
            <a:off x="457200" y="2286000"/>
            <a:ext cx="7067550" cy="1143000"/>
          </a:xfrm>
        </p:spPr>
        <p:txBody>
          <a:bodyPr/>
          <a:lstStyle>
            <a:lvl1pPr>
              <a:defRPr sz="4100"/>
            </a:lvl1pPr>
          </a:lstStyle>
          <a:p>
            <a:r>
              <a:rPr lang="zh-CN" altLang="en-US"/>
              <a:t>单击此处编辑母版标题样式</a:t>
            </a:r>
          </a:p>
        </p:txBody>
      </p:sp>
      <p:sp>
        <p:nvSpPr>
          <p:cNvPr id="2052" name="Rectangle 4"/>
          <p:cNvSpPr>
            <a:spLocks noGrp="1" noChangeArrowheads="1"/>
          </p:cNvSpPr>
          <p:nvPr>
            <p:ph type="subTitle" sz="quarter" idx="1"/>
          </p:nvPr>
        </p:nvSpPr>
        <p:spPr>
          <a:xfrm>
            <a:off x="457200" y="6096000"/>
            <a:ext cx="3352800" cy="609600"/>
          </a:xfrm>
        </p:spPr>
        <p:txBody>
          <a:bodyPr/>
          <a:lstStyle>
            <a:lvl1pPr marL="0" indent="0">
              <a:buFontTx/>
              <a:buNone/>
              <a:defRPr/>
            </a:lvl1pPr>
          </a:lstStyle>
          <a:p>
            <a:r>
              <a:rPr lang="zh-CN" altLang="en-US"/>
              <a:t>单击此处编辑作者名称</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175375" y="76200"/>
            <a:ext cx="2054225" cy="50292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7938" y="76200"/>
            <a:ext cx="6015037" cy="502920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85800" y="1600200"/>
            <a:ext cx="3695700" cy="3505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533900" y="1600200"/>
            <a:ext cx="3695700" cy="3505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pic>
        <p:nvPicPr>
          <p:cNvPr id="1026" name="Picture 2" descr="3-2"/>
          <p:cNvPicPr>
            <a:picLocks noChangeAspect="1" noChangeArrowheads="1"/>
          </p:cNvPicPr>
          <p:nvPr/>
        </p:nvPicPr>
        <p:blipFill>
          <a:blip r:embed="rId13"/>
          <a:srcRect/>
          <a:stretch>
            <a:fillRect/>
          </a:stretch>
        </p:blipFill>
        <p:spPr bwMode="auto">
          <a:xfrm>
            <a:off x="0" y="-1588"/>
            <a:ext cx="9144000" cy="6862763"/>
          </a:xfrm>
          <a:prstGeom prst="rect">
            <a:avLst/>
          </a:prstGeom>
          <a:noFill/>
          <a:ln w="9525">
            <a:noFill/>
            <a:miter lim="800000"/>
            <a:headEnd/>
            <a:tailEnd/>
          </a:ln>
        </p:spPr>
      </p:pic>
      <p:sp>
        <p:nvSpPr>
          <p:cNvPr id="1027" name="Rectangle 3"/>
          <p:cNvSpPr>
            <a:spLocks noGrp="1" noChangeArrowheads="1"/>
          </p:cNvSpPr>
          <p:nvPr>
            <p:ph type="title"/>
          </p:nvPr>
        </p:nvSpPr>
        <p:spPr bwMode="auto">
          <a:xfrm>
            <a:off x="7938" y="76200"/>
            <a:ext cx="6011862" cy="8382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028" name="Rectangle 4"/>
          <p:cNvSpPr>
            <a:spLocks noGrp="1" noChangeArrowheads="1"/>
          </p:cNvSpPr>
          <p:nvPr>
            <p:ph type="body" idx="1"/>
          </p:nvPr>
        </p:nvSpPr>
        <p:spPr bwMode="auto">
          <a:xfrm>
            <a:off x="685800" y="1600200"/>
            <a:ext cx="7543800" cy="3505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pic>
        <p:nvPicPr>
          <p:cNvPr id="1029" name="Picture 5" descr="定稿"/>
          <p:cNvPicPr>
            <a:picLocks noChangeAspect="1" noChangeArrowheads="1"/>
          </p:cNvPicPr>
          <p:nvPr/>
        </p:nvPicPr>
        <p:blipFill>
          <a:blip r:embed="rId14" cstate="print"/>
          <a:srcRect/>
          <a:stretch>
            <a:fillRect/>
          </a:stretch>
        </p:blipFill>
        <p:spPr bwMode="auto">
          <a:xfrm>
            <a:off x="7812088" y="6296025"/>
            <a:ext cx="1179512" cy="4857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776" r:id="rId1"/>
    <p:sldLayoutId id="2147483766" r:id="rId2"/>
    <p:sldLayoutId id="2147483767" r:id="rId3"/>
    <p:sldLayoutId id="2147483768" r:id="rId4"/>
    <p:sldLayoutId id="2147483769" r:id="rId5"/>
    <p:sldLayoutId id="2147483770" r:id="rId6"/>
    <p:sldLayoutId id="2147483771" r:id="rId7"/>
    <p:sldLayoutId id="2147483772" r:id="rId8"/>
    <p:sldLayoutId id="2147483773" r:id="rId9"/>
    <p:sldLayoutId id="2147483774" r:id="rId10"/>
    <p:sldLayoutId id="2147483775" r:id="rId11"/>
  </p:sldLayoutIdLst>
  <p:txStyles>
    <p:titleStyle>
      <a:lvl1pPr algn="l" rtl="0" eaLnBrk="0" fontAlgn="base" hangingPunct="0">
        <a:spcBef>
          <a:spcPct val="0"/>
        </a:spcBef>
        <a:spcAft>
          <a:spcPct val="0"/>
        </a:spcAft>
        <a:defRPr sz="3200" b="1">
          <a:solidFill>
            <a:schemeClr val="tx1"/>
          </a:solidFill>
          <a:latin typeface="+mj-lt"/>
          <a:ea typeface="+mj-ea"/>
          <a:cs typeface="+mj-cs"/>
        </a:defRPr>
      </a:lvl1pPr>
      <a:lvl2pPr algn="l" rtl="0" eaLnBrk="0" fontAlgn="base" hangingPunct="0">
        <a:spcBef>
          <a:spcPct val="0"/>
        </a:spcBef>
        <a:spcAft>
          <a:spcPct val="0"/>
        </a:spcAft>
        <a:defRPr sz="3200" b="1">
          <a:solidFill>
            <a:schemeClr val="tx1"/>
          </a:solidFill>
          <a:latin typeface="Times New Roman" pitchFamily="18" charset="0"/>
          <a:ea typeface="宋体" pitchFamily="2" charset="-122"/>
        </a:defRPr>
      </a:lvl2pPr>
      <a:lvl3pPr algn="l" rtl="0" eaLnBrk="0" fontAlgn="base" hangingPunct="0">
        <a:spcBef>
          <a:spcPct val="0"/>
        </a:spcBef>
        <a:spcAft>
          <a:spcPct val="0"/>
        </a:spcAft>
        <a:defRPr sz="3200" b="1">
          <a:solidFill>
            <a:schemeClr val="tx1"/>
          </a:solidFill>
          <a:latin typeface="Times New Roman" pitchFamily="18" charset="0"/>
          <a:ea typeface="宋体" pitchFamily="2" charset="-122"/>
        </a:defRPr>
      </a:lvl3pPr>
      <a:lvl4pPr algn="l" rtl="0" eaLnBrk="0" fontAlgn="base" hangingPunct="0">
        <a:spcBef>
          <a:spcPct val="0"/>
        </a:spcBef>
        <a:spcAft>
          <a:spcPct val="0"/>
        </a:spcAft>
        <a:defRPr sz="3200" b="1">
          <a:solidFill>
            <a:schemeClr val="tx1"/>
          </a:solidFill>
          <a:latin typeface="Times New Roman" pitchFamily="18" charset="0"/>
          <a:ea typeface="宋体" pitchFamily="2" charset="-122"/>
        </a:defRPr>
      </a:lvl4pPr>
      <a:lvl5pPr algn="l" rtl="0" eaLnBrk="0" fontAlgn="base" hangingPunct="0">
        <a:spcBef>
          <a:spcPct val="0"/>
        </a:spcBef>
        <a:spcAft>
          <a:spcPct val="0"/>
        </a:spcAft>
        <a:defRPr sz="3200" b="1">
          <a:solidFill>
            <a:schemeClr val="tx1"/>
          </a:solidFill>
          <a:latin typeface="Times New Roman" pitchFamily="18" charset="0"/>
          <a:ea typeface="宋体" pitchFamily="2" charset="-122"/>
        </a:defRPr>
      </a:lvl5pPr>
      <a:lvl6pPr marL="457200" algn="l" rtl="0" fontAlgn="base">
        <a:spcBef>
          <a:spcPct val="0"/>
        </a:spcBef>
        <a:spcAft>
          <a:spcPct val="0"/>
        </a:spcAft>
        <a:defRPr sz="3200" b="1">
          <a:solidFill>
            <a:schemeClr val="tx1"/>
          </a:solidFill>
          <a:latin typeface="Times New Roman" pitchFamily="18" charset="0"/>
          <a:ea typeface="宋体" pitchFamily="2" charset="-122"/>
        </a:defRPr>
      </a:lvl6pPr>
      <a:lvl7pPr marL="914400" algn="l" rtl="0" fontAlgn="base">
        <a:spcBef>
          <a:spcPct val="0"/>
        </a:spcBef>
        <a:spcAft>
          <a:spcPct val="0"/>
        </a:spcAft>
        <a:defRPr sz="3200" b="1">
          <a:solidFill>
            <a:schemeClr val="tx1"/>
          </a:solidFill>
          <a:latin typeface="Times New Roman" pitchFamily="18" charset="0"/>
          <a:ea typeface="宋体" pitchFamily="2" charset="-122"/>
        </a:defRPr>
      </a:lvl7pPr>
      <a:lvl8pPr marL="1371600" algn="l" rtl="0" fontAlgn="base">
        <a:spcBef>
          <a:spcPct val="0"/>
        </a:spcBef>
        <a:spcAft>
          <a:spcPct val="0"/>
        </a:spcAft>
        <a:defRPr sz="3200" b="1">
          <a:solidFill>
            <a:schemeClr val="tx1"/>
          </a:solidFill>
          <a:latin typeface="Times New Roman" pitchFamily="18" charset="0"/>
          <a:ea typeface="宋体" pitchFamily="2" charset="-122"/>
        </a:defRPr>
      </a:lvl8pPr>
      <a:lvl9pPr marL="1828800" algn="l" rtl="0" fontAlgn="base">
        <a:spcBef>
          <a:spcPct val="0"/>
        </a:spcBef>
        <a:spcAft>
          <a:spcPct val="0"/>
        </a:spcAft>
        <a:defRPr sz="3200" b="1">
          <a:solidFill>
            <a:schemeClr val="tx1"/>
          </a:solidFill>
          <a:latin typeface="Times New Roman" pitchFamily="18" charset="0"/>
          <a:ea typeface="宋体" pitchFamily="2" charset="-122"/>
        </a:defRPr>
      </a:lvl9pPr>
    </p:titleStyle>
    <p:bodyStyle>
      <a:lvl1pPr marL="261938" indent="-261938" algn="l" rtl="0" eaLnBrk="0" fontAlgn="base" hangingPunct="0">
        <a:spcBef>
          <a:spcPct val="20000"/>
        </a:spcBef>
        <a:spcAft>
          <a:spcPct val="0"/>
        </a:spcAft>
        <a:buBlip>
          <a:blip r:embed="rId15"/>
        </a:buBlip>
        <a:defRPr sz="2000" b="1">
          <a:solidFill>
            <a:schemeClr val="tx1"/>
          </a:solidFill>
          <a:latin typeface="+mn-lt"/>
          <a:ea typeface="+mn-ea"/>
          <a:cs typeface="+mn-cs"/>
        </a:defRPr>
      </a:lvl1pPr>
      <a:lvl2pPr marL="900113" indent="-357188" algn="l" rtl="0" eaLnBrk="0" fontAlgn="base" hangingPunct="0">
        <a:spcBef>
          <a:spcPct val="20000"/>
        </a:spcBef>
        <a:spcAft>
          <a:spcPct val="0"/>
        </a:spcAft>
        <a:buBlip>
          <a:blip r:embed="rId15"/>
        </a:buBlip>
        <a:defRPr sz="2000" b="1">
          <a:solidFill>
            <a:schemeClr val="tx1"/>
          </a:solidFill>
          <a:latin typeface="+mn-lt"/>
          <a:ea typeface="+mn-ea"/>
        </a:defRPr>
      </a:lvl2pPr>
      <a:lvl3pPr marL="1436688" indent="-357188" algn="l" rtl="0" eaLnBrk="0" fontAlgn="base" hangingPunct="0">
        <a:spcBef>
          <a:spcPct val="20000"/>
        </a:spcBef>
        <a:spcAft>
          <a:spcPct val="0"/>
        </a:spcAft>
        <a:buBlip>
          <a:blip r:embed="rId15"/>
        </a:buBlip>
        <a:defRPr sz="2000" b="1">
          <a:solidFill>
            <a:schemeClr val="tx1"/>
          </a:solidFill>
          <a:latin typeface="+mn-lt"/>
          <a:ea typeface="+mn-ea"/>
        </a:defRPr>
      </a:lvl3pPr>
      <a:lvl4pPr marL="1973263" indent="-357188" algn="l" rtl="0" eaLnBrk="0" fontAlgn="base" hangingPunct="0">
        <a:spcBef>
          <a:spcPct val="20000"/>
        </a:spcBef>
        <a:spcAft>
          <a:spcPct val="0"/>
        </a:spcAft>
        <a:buBlip>
          <a:blip r:embed="rId15"/>
        </a:buBlip>
        <a:defRPr sz="2000" b="1">
          <a:solidFill>
            <a:schemeClr val="tx1"/>
          </a:solidFill>
          <a:latin typeface="+mn-lt"/>
          <a:ea typeface="+mn-ea"/>
        </a:defRPr>
      </a:lvl4pPr>
      <a:lvl5pPr marL="2513013" indent="-277813" algn="l" rtl="0" eaLnBrk="0" fontAlgn="base" hangingPunct="0">
        <a:spcBef>
          <a:spcPct val="20000"/>
        </a:spcBef>
        <a:spcAft>
          <a:spcPct val="0"/>
        </a:spcAft>
        <a:buBlip>
          <a:blip r:embed="rId15"/>
        </a:buBlip>
        <a:defRPr sz="2000" b="1">
          <a:solidFill>
            <a:schemeClr val="tx1"/>
          </a:solidFill>
          <a:latin typeface="+mn-lt"/>
          <a:ea typeface="+mn-ea"/>
        </a:defRPr>
      </a:lvl5pPr>
      <a:lvl6pPr marL="2970213" indent="-277813" algn="l" rtl="0" fontAlgn="base">
        <a:spcBef>
          <a:spcPct val="20000"/>
        </a:spcBef>
        <a:spcAft>
          <a:spcPct val="0"/>
        </a:spcAft>
        <a:buBlip>
          <a:blip r:embed="rId15"/>
        </a:buBlip>
        <a:defRPr sz="2000" b="1">
          <a:solidFill>
            <a:schemeClr val="tx1"/>
          </a:solidFill>
          <a:latin typeface="+mn-lt"/>
          <a:ea typeface="+mn-ea"/>
        </a:defRPr>
      </a:lvl6pPr>
      <a:lvl7pPr marL="3427413" indent="-277813" algn="l" rtl="0" fontAlgn="base">
        <a:spcBef>
          <a:spcPct val="20000"/>
        </a:spcBef>
        <a:spcAft>
          <a:spcPct val="0"/>
        </a:spcAft>
        <a:buBlip>
          <a:blip r:embed="rId15"/>
        </a:buBlip>
        <a:defRPr sz="2000" b="1">
          <a:solidFill>
            <a:schemeClr val="tx1"/>
          </a:solidFill>
          <a:latin typeface="+mn-lt"/>
          <a:ea typeface="+mn-ea"/>
        </a:defRPr>
      </a:lvl7pPr>
      <a:lvl8pPr marL="3884613" indent="-277813" algn="l" rtl="0" fontAlgn="base">
        <a:spcBef>
          <a:spcPct val="20000"/>
        </a:spcBef>
        <a:spcAft>
          <a:spcPct val="0"/>
        </a:spcAft>
        <a:buBlip>
          <a:blip r:embed="rId15"/>
        </a:buBlip>
        <a:defRPr sz="2000" b="1">
          <a:solidFill>
            <a:schemeClr val="tx1"/>
          </a:solidFill>
          <a:latin typeface="+mn-lt"/>
          <a:ea typeface="+mn-ea"/>
        </a:defRPr>
      </a:lvl8pPr>
      <a:lvl9pPr marL="4341813" indent="-277813" algn="l" rtl="0" fontAlgn="base">
        <a:spcBef>
          <a:spcPct val="20000"/>
        </a:spcBef>
        <a:spcAft>
          <a:spcPct val="0"/>
        </a:spcAft>
        <a:buBlip>
          <a:blip r:embed="rId15"/>
        </a:buBlip>
        <a:defRPr sz="2000" b="1">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hyperlink" Target="http://km.oa.com/group/11892/articles/show/198557" TargetMode="External"/><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hyperlink" Target="http://km.oa.com/group/11892/articles/show/192023" TargetMode="External"/><Relationship Id="rId4" Type="http://schemas.openxmlformats.org/officeDocument/2006/relationships/hyperlink" Target="http://km.oa.com/group/11892/articles/show/193069" TargetMode="Externa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ctrTitle" sz="quarter"/>
          </p:nvPr>
        </p:nvSpPr>
        <p:spPr>
          <a:xfrm>
            <a:off x="457200" y="1828800"/>
            <a:ext cx="7772400" cy="1524000"/>
          </a:xfrm>
          <a:noFill/>
        </p:spPr>
        <p:txBody>
          <a:bodyPr/>
          <a:lstStyle/>
          <a:p>
            <a:pPr algn="ctr" eaLnBrk="1" hangingPunct="1"/>
            <a:r>
              <a:rPr lang="zh-CN" altLang="en-US" dirty="0" smtClean="0">
                <a:ea typeface="黑体" pitchFamily="49" charset="-122"/>
              </a:rPr>
              <a:t>软件开发类</a:t>
            </a:r>
            <a:r>
              <a:rPr lang="en-US" altLang="zh-CN" dirty="0" smtClean="0">
                <a:ea typeface="黑体" pitchFamily="49" charset="-122"/>
              </a:rPr>
              <a:t>_</a:t>
            </a:r>
            <a:r>
              <a:rPr lang="zh-CN" altLang="en-US" dirty="0" smtClean="0">
                <a:ea typeface="黑体" pitchFamily="49" charset="-122"/>
              </a:rPr>
              <a:t>客户端前台通道面试陈述</a:t>
            </a:r>
            <a:br>
              <a:rPr lang="zh-CN" altLang="en-US" dirty="0" smtClean="0">
                <a:ea typeface="黑体" pitchFamily="49" charset="-122"/>
              </a:rPr>
            </a:br>
            <a:endParaRPr lang="zh-CN" altLang="en-US" sz="2800" dirty="0" smtClean="0">
              <a:ea typeface="黑体" pitchFamily="49" charset="-122"/>
            </a:endParaRPr>
          </a:p>
        </p:txBody>
      </p:sp>
      <p:sp>
        <p:nvSpPr>
          <p:cNvPr id="4099" name="Rectangle 3"/>
          <p:cNvSpPr>
            <a:spLocks noChangeArrowheads="1"/>
          </p:cNvSpPr>
          <p:nvPr/>
        </p:nvSpPr>
        <p:spPr bwMode="auto">
          <a:xfrm>
            <a:off x="3200400" y="3886200"/>
            <a:ext cx="3124200" cy="1143000"/>
          </a:xfrm>
          <a:prstGeom prst="rect">
            <a:avLst/>
          </a:prstGeom>
          <a:noFill/>
          <a:ln w="9525">
            <a:noFill/>
            <a:miter lim="800000"/>
            <a:headEnd/>
            <a:tailEnd/>
          </a:ln>
        </p:spPr>
        <p:txBody>
          <a:bodyPr anchor="ctr"/>
          <a:lstStyle/>
          <a:p>
            <a:pPr eaLnBrk="1" hangingPunct="1">
              <a:lnSpc>
                <a:spcPct val="125000"/>
              </a:lnSpc>
            </a:pPr>
            <a:r>
              <a:rPr lang="zh-CN" altLang="en-US" sz="2000" dirty="0">
                <a:latin typeface="Times New Roman" pitchFamily="18" charset="0"/>
                <a:ea typeface="楷体_GB2312" pitchFamily="49" charset="-122"/>
              </a:rPr>
              <a:t>申报</a:t>
            </a:r>
            <a:r>
              <a:rPr lang="zh-CN" altLang="en-US" sz="2000" dirty="0" smtClean="0">
                <a:latin typeface="Times New Roman" pitchFamily="18" charset="0"/>
                <a:ea typeface="楷体_GB2312" pitchFamily="49" charset="-122"/>
              </a:rPr>
              <a:t>人：</a:t>
            </a:r>
            <a:r>
              <a:rPr lang="en-US" altLang="zh-CN" sz="2000" dirty="0" err="1" smtClean="0">
                <a:latin typeface="Times New Roman" pitchFamily="18" charset="0"/>
                <a:ea typeface="楷体_GB2312" pitchFamily="49" charset="-122"/>
              </a:rPr>
              <a:t>whitebai</a:t>
            </a:r>
            <a:endParaRPr lang="en-US" altLang="zh-CN" sz="2000" dirty="0" smtClean="0">
              <a:latin typeface="Times New Roman" pitchFamily="18" charset="0"/>
              <a:ea typeface="楷体_GB2312" pitchFamily="49" charset="-122"/>
            </a:endParaRPr>
          </a:p>
          <a:p>
            <a:pPr eaLnBrk="1" hangingPunct="1">
              <a:lnSpc>
                <a:spcPct val="125000"/>
              </a:lnSpc>
            </a:pPr>
            <a:r>
              <a:rPr lang="zh-CN" altLang="en-US" sz="2000" dirty="0" smtClean="0">
                <a:latin typeface="Times New Roman" pitchFamily="18" charset="0"/>
                <a:ea typeface="楷体_GB2312" pitchFamily="49" charset="-122"/>
              </a:rPr>
              <a:t>时间</a:t>
            </a:r>
            <a:r>
              <a:rPr lang="zh-CN" altLang="en-US" sz="2000" dirty="0">
                <a:latin typeface="Times New Roman" pitchFamily="18" charset="0"/>
                <a:ea typeface="楷体_GB2312" pitchFamily="49" charset="-122"/>
              </a:rPr>
              <a:t>：</a:t>
            </a:r>
            <a:r>
              <a:rPr lang="en-US" altLang="zh-CN" sz="2000" dirty="0" smtClean="0">
                <a:latin typeface="Times New Roman" pitchFamily="18" charset="0"/>
                <a:ea typeface="楷体_GB2312" pitchFamily="49" charset="-122"/>
              </a:rPr>
              <a:t>2014.8.24</a:t>
            </a:r>
            <a:endParaRPr lang="zh-CN" altLang="en-US" sz="2000" dirty="0">
              <a:latin typeface="Times New Roman" pitchFamily="18" charset="0"/>
              <a:ea typeface="楷体_GB2312" pitchFamily="49" charset="-122"/>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3"/>
          <p:cNvSpPr>
            <a:spLocks noGrp="1" noChangeArrowheads="1"/>
          </p:cNvSpPr>
          <p:nvPr>
            <p:ph type="body" idx="1"/>
          </p:nvPr>
        </p:nvSpPr>
        <p:spPr>
          <a:xfrm>
            <a:off x="685800" y="1219200"/>
            <a:ext cx="8229600" cy="4800600"/>
          </a:xfrm>
        </p:spPr>
        <p:txBody>
          <a:bodyPr/>
          <a:lstStyle/>
          <a:p>
            <a:pPr eaLnBrk="1" hangingPunct="1"/>
            <a:r>
              <a:rPr lang="en-US" altLang="zh-CN" dirty="0" smtClean="0">
                <a:latin typeface="微软雅黑" pitchFamily="34" charset="-122"/>
                <a:ea typeface="微软雅黑" pitchFamily="34" charset="-122"/>
              </a:rPr>
              <a:t>    1</a:t>
            </a:r>
            <a:endParaRPr lang="en-US" altLang="zh-CN" b="0" dirty="0" smtClean="0">
              <a:latin typeface="微软雅黑" pitchFamily="34" charset="-122"/>
              <a:ea typeface="微软雅黑" pitchFamily="34" charset="-122"/>
            </a:endParaRPr>
          </a:p>
          <a:p>
            <a:pPr lvl="1" eaLnBrk="1" hangingPunct="1"/>
            <a:endParaRPr lang="en-US" altLang="zh-CN" b="0" dirty="0" smtClean="0">
              <a:latin typeface="微软雅黑" pitchFamily="34" charset="-122"/>
              <a:ea typeface="微软雅黑" pitchFamily="34" charset="-122"/>
            </a:endParaRPr>
          </a:p>
          <a:p>
            <a:pPr lvl="1" eaLnBrk="1" hangingPunct="1"/>
            <a:r>
              <a:rPr lang="en-US" altLang="zh-CN" b="0" dirty="0" smtClean="0">
                <a:latin typeface="微软雅黑" pitchFamily="34" charset="-122"/>
                <a:ea typeface="微软雅黑" pitchFamily="34" charset="-122"/>
              </a:rPr>
              <a:t>A = </a:t>
            </a:r>
          </a:p>
          <a:p>
            <a:pPr lvl="1" eaLnBrk="1" hangingPunct="1">
              <a:buNone/>
            </a:pPr>
            <a:r>
              <a:rPr lang="en-US" altLang="zh-CN" b="0" dirty="0" smtClean="0">
                <a:latin typeface="微软雅黑" pitchFamily="34" charset="-122"/>
                <a:ea typeface="微软雅黑" pitchFamily="34" charset="-122"/>
              </a:rPr>
              <a:t>	{</a:t>
            </a:r>
          </a:p>
          <a:p>
            <a:pPr lvl="2" eaLnBrk="1" hangingPunct="1">
              <a:buNone/>
            </a:pPr>
            <a:r>
              <a:rPr lang="en-US" altLang="zh-CN" b="0" dirty="0" smtClean="0">
                <a:latin typeface="微软雅黑" pitchFamily="34" charset="-122"/>
                <a:ea typeface="微软雅黑" pitchFamily="34" charset="-122"/>
              </a:rPr>
              <a:t>	</a:t>
            </a:r>
            <a:r>
              <a:rPr lang="en-US" altLang="zh-CN" b="0" dirty="0" err="1" smtClean="0">
                <a:latin typeface="微软雅黑" pitchFamily="34" charset="-122"/>
                <a:ea typeface="微软雅黑" pitchFamily="34" charset="-122"/>
              </a:rPr>
              <a:t>buffInfo</a:t>
            </a:r>
            <a:r>
              <a:rPr lang="en-US" altLang="zh-CN" b="0" dirty="0" smtClean="0">
                <a:latin typeface="微软雅黑" pitchFamily="34" charset="-122"/>
                <a:ea typeface="微软雅黑" pitchFamily="34" charset="-122"/>
              </a:rPr>
              <a:t> = “…”,</a:t>
            </a:r>
          </a:p>
          <a:p>
            <a:pPr lvl="2" eaLnBrk="1" hangingPunct="1">
              <a:buNone/>
            </a:pPr>
            <a:r>
              <a:rPr lang="en-US" altLang="zh-CN" b="0" dirty="0" smtClean="0">
                <a:latin typeface="微软雅黑" pitchFamily="34" charset="-122"/>
                <a:ea typeface="微软雅黑" pitchFamily="34" charset="-122"/>
              </a:rPr>
              <a:t>	Function </a:t>
            </a:r>
            <a:r>
              <a:rPr lang="en-US" altLang="zh-CN" b="0" dirty="0" err="1" smtClean="0">
                <a:latin typeface="微软雅黑" pitchFamily="34" charset="-122"/>
                <a:ea typeface="微软雅黑" pitchFamily="34" charset="-122"/>
              </a:rPr>
              <a:t>addbuff</a:t>
            </a:r>
            <a:endParaRPr lang="en-US" altLang="zh-CN" b="0" dirty="0" smtClean="0">
              <a:latin typeface="微软雅黑" pitchFamily="34" charset="-122"/>
              <a:ea typeface="微软雅黑" pitchFamily="34" charset="-122"/>
            </a:endParaRPr>
          </a:p>
          <a:p>
            <a:pPr lvl="1" eaLnBrk="1" hangingPunct="1">
              <a:buNone/>
            </a:pPr>
            <a:r>
              <a:rPr lang="en-US" altLang="zh-CN" b="0" dirty="0" smtClean="0">
                <a:latin typeface="微软雅黑" pitchFamily="34" charset="-122"/>
                <a:ea typeface="微软雅黑" pitchFamily="34" charset="-122"/>
              </a:rPr>
              <a:t>	}</a:t>
            </a:r>
          </a:p>
          <a:p>
            <a:pPr lvl="1" eaLnBrk="1" hangingPunct="1"/>
            <a:endParaRPr lang="en-US" altLang="zh-CN" b="0" dirty="0" smtClean="0">
              <a:latin typeface="微软雅黑" pitchFamily="34" charset="-122"/>
              <a:ea typeface="微软雅黑" pitchFamily="34" charset="-122"/>
            </a:endParaRPr>
          </a:p>
          <a:p>
            <a:pPr lvl="1" eaLnBrk="1" hangingPunct="1"/>
            <a:r>
              <a:rPr lang="en-US" altLang="zh-CN" b="0" dirty="0" smtClean="0">
                <a:latin typeface="微软雅黑" pitchFamily="34" charset="-122"/>
                <a:ea typeface="微软雅黑" pitchFamily="34" charset="-122"/>
              </a:rPr>
              <a:t>B = </a:t>
            </a:r>
          </a:p>
          <a:p>
            <a:pPr lvl="1" eaLnBrk="1" hangingPunct="1">
              <a:buNone/>
            </a:pPr>
            <a:r>
              <a:rPr lang="en-US" altLang="zh-CN" b="0" dirty="0" smtClean="0">
                <a:latin typeface="微软雅黑" pitchFamily="34" charset="-122"/>
                <a:ea typeface="微软雅黑" pitchFamily="34" charset="-122"/>
              </a:rPr>
              <a:t>	{</a:t>
            </a:r>
          </a:p>
          <a:p>
            <a:pPr lvl="2" eaLnBrk="1" hangingPunct="1">
              <a:buNone/>
            </a:pPr>
            <a:r>
              <a:rPr lang="en-US" altLang="zh-CN" b="0" dirty="0" smtClean="0">
                <a:latin typeface="微软雅黑" pitchFamily="34" charset="-122"/>
                <a:ea typeface="微软雅黑" pitchFamily="34" charset="-122"/>
              </a:rPr>
              <a:t>	</a:t>
            </a:r>
            <a:r>
              <a:rPr lang="en-US" altLang="zh-CN" b="0" dirty="0" err="1" smtClean="0">
                <a:latin typeface="微软雅黑" pitchFamily="34" charset="-122"/>
                <a:ea typeface="微软雅黑" pitchFamily="34" charset="-122"/>
              </a:rPr>
              <a:t>buffInfo</a:t>
            </a:r>
            <a:r>
              <a:rPr lang="en-US" altLang="zh-CN" b="0" dirty="0" smtClean="0">
                <a:latin typeface="微软雅黑" pitchFamily="34" charset="-122"/>
                <a:ea typeface="微软雅黑" pitchFamily="34" charset="-122"/>
              </a:rPr>
              <a:t> = “…”,</a:t>
            </a:r>
          </a:p>
          <a:p>
            <a:pPr lvl="2" eaLnBrk="1" hangingPunct="1">
              <a:buNone/>
            </a:pPr>
            <a:r>
              <a:rPr lang="en-US" altLang="zh-CN" b="0" dirty="0" smtClean="0">
                <a:latin typeface="微软雅黑" pitchFamily="34" charset="-122"/>
                <a:ea typeface="微软雅黑" pitchFamily="34" charset="-122"/>
              </a:rPr>
              <a:t>	Function </a:t>
            </a:r>
            <a:r>
              <a:rPr lang="en-US" altLang="zh-CN" b="0" dirty="0" err="1" smtClean="0">
                <a:latin typeface="微软雅黑" pitchFamily="34" charset="-122"/>
                <a:ea typeface="微软雅黑" pitchFamily="34" charset="-122"/>
              </a:rPr>
              <a:t>addbuff</a:t>
            </a:r>
            <a:endParaRPr lang="en-US" altLang="zh-CN" b="0" dirty="0" smtClean="0">
              <a:latin typeface="微软雅黑" pitchFamily="34" charset="-122"/>
              <a:ea typeface="微软雅黑" pitchFamily="34" charset="-122"/>
            </a:endParaRPr>
          </a:p>
          <a:p>
            <a:pPr lvl="1" eaLnBrk="1" hangingPunct="1">
              <a:buNone/>
            </a:pPr>
            <a:r>
              <a:rPr lang="en-US" altLang="zh-CN" b="0" dirty="0" smtClean="0">
                <a:latin typeface="微软雅黑" pitchFamily="34" charset="-122"/>
                <a:ea typeface="微软雅黑" pitchFamily="34" charset="-122"/>
              </a:rPr>
              <a:t>	}</a:t>
            </a:r>
          </a:p>
          <a:p>
            <a:endParaRPr lang="en-US" altLang="zh-CN" sz="1600" b="0" dirty="0" smtClean="0">
              <a:latin typeface="宋体" charset="-122"/>
            </a:endParaRPr>
          </a:p>
        </p:txBody>
      </p:sp>
      <p:sp>
        <p:nvSpPr>
          <p:cNvPr id="91" name="Rectangle 2"/>
          <p:cNvSpPr>
            <a:spLocks noGrp="1" noChangeArrowheads="1"/>
          </p:cNvSpPr>
          <p:nvPr>
            <p:ph type="title"/>
          </p:nvPr>
        </p:nvSpPr>
        <p:spPr>
          <a:xfrm>
            <a:off x="236538" y="76200"/>
            <a:ext cx="6011862" cy="838200"/>
          </a:xfrm>
        </p:spPr>
        <p:txBody>
          <a:bodyPr/>
          <a:lstStyle/>
          <a:p>
            <a:pPr eaLnBrk="1" hangingPunct="1"/>
            <a:r>
              <a:rPr lang="zh-CN" altLang="en-US" dirty="0" smtClean="0">
                <a:latin typeface="微软雅黑" pitchFamily="34" charset="-122"/>
                <a:ea typeface="微软雅黑" pitchFamily="34" charset="-122"/>
              </a:rPr>
              <a:t>场景物件系统</a:t>
            </a:r>
            <a:r>
              <a:rPr lang="en-US" altLang="zh-CN" dirty="0" smtClean="0">
                <a:latin typeface="微软雅黑" pitchFamily="34" charset="-122"/>
                <a:ea typeface="微软雅黑" pitchFamily="34" charset="-122"/>
              </a:rPr>
              <a:t>-</a:t>
            </a:r>
            <a:r>
              <a:rPr lang="zh-CN" altLang="en-US" dirty="0" smtClean="0">
                <a:latin typeface="微软雅黑" pitchFamily="34" charset="-122"/>
                <a:ea typeface="微软雅黑" pitchFamily="34" charset="-122"/>
              </a:rPr>
              <a:t>灵活的组件模式</a:t>
            </a:r>
          </a:p>
        </p:txBody>
      </p:sp>
      <p:sp>
        <p:nvSpPr>
          <p:cNvPr id="7" name="圆角矩形 6"/>
          <p:cNvSpPr/>
          <p:nvPr/>
        </p:nvSpPr>
        <p:spPr bwMode="auto">
          <a:xfrm>
            <a:off x="1066800" y="1265364"/>
            <a:ext cx="4419600" cy="411036"/>
          </a:xfrm>
          <a:prstGeom prst="roundRect">
            <a:avLst/>
          </a:prstGeom>
          <a:solidFill>
            <a:srgbClr val="00B0F0"/>
          </a:solidFill>
          <a:ln w="9525" cap="flat" cmpd="sng" algn="ctr">
            <a:noFill/>
            <a:prstDash val="solid"/>
            <a:round/>
            <a:headEnd type="none" w="med" len="med"/>
            <a:tailEnd type="none" w="med" len="med"/>
          </a:ln>
          <a:effectLst>
            <a:outerShdw dist="53882" dir="2700000" algn="ctr" rotWithShape="0">
              <a:srgbClr val="969696"/>
            </a:outerShdw>
          </a:effectLst>
        </p:spPr>
        <p:txBody>
          <a:bodyPr vert="horz" wrap="square" lIns="90000" tIns="46800" rIns="90000" bIns="4680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zh-CN" altLang="en-US" sz="1800" b="1" i="0" u="none" strike="noStrike" cap="none" normalizeH="0" baseline="0" dirty="0" smtClean="0">
                <a:ln>
                  <a:noFill/>
                </a:ln>
                <a:solidFill>
                  <a:schemeClr val="bg1"/>
                </a:solidFill>
                <a:effectLst/>
                <a:latin typeface="微软雅黑" pitchFamily="34" charset="-122"/>
                <a:ea typeface="微软雅黑" pitchFamily="34" charset="-122"/>
                <a:cs typeface="楷体"/>
              </a:rPr>
              <a:t>组件组合导致</a:t>
            </a:r>
            <a:r>
              <a:rPr kumimoji="0" lang="en-US" altLang="zh-CN" sz="1800" b="1" i="0" u="none" strike="noStrike" cap="none" normalizeH="0" baseline="0" dirty="0" smtClean="0">
                <a:ln>
                  <a:noFill/>
                </a:ln>
                <a:solidFill>
                  <a:schemeClr val="bg1"/>
                </a:solidFill>
                <a:effectLst/>
                <a:latin typeface="微软雅黑" pitchFamily="34" charset="-122"/>
                <a:ea typeface="微软雅黑" pitchFamily="34" charset="-122"/>
                <a:cs typeface="楷体"/>
              </a:rPr>
              <a:t>LUA</a:t>
            </a:r>
            <a:r>
              <a:rPr lang="zh-CN" altLang="en-US" sz="1800" dirty="0" smtClean="0">
                <a:solidFill>
                  <a:schemeClr val="bg1"/>
                </a:solidFill>
                <a:latin typeface="微软雅黑" pitchFamily="34" charset="-122"/>
                <a:ea typeface="微软雅黑" pitchFamily="34" charset="-122"/>
                <a:cs typeface="楷体"/>
              </a:rPr>
              <a:t>配置逻辑的冗余</a:t>
            </a:r>
            <a:endParaRPr kumimoji="0" lang="zh-CN" altLang="en-US" sz="1800" b="1" i="0" u="none" strike="noStrike" cap="none" normalizeH="0" baseline="0" dirty="0" smtClean="0">
              <a:ln>
                <a:noFill/>
              </a:ln>
              <a:solidFill>
                <a:schemeClr val="bg1"/>
              </a:solidFill>
              <a:effectLst/>
              <a:latin typeface="微软雅黑" pitchFamily="34" charset="-122"/>
              <a:ea typeface="微软雅黑" pitchFamily="34" charset="-122"/>
              <a:cs typeface="楷体"/>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3"/>
          <p:cNvSpPr>
            <a:spLocks noGrp="1" noChangeArrowheads="1"/>
          </p:cNvSpPr>
          <p:nvPr>
            <p:ph type="body" idx="1"/>
          </p:nvPr>
        </p:nvSpPr>
        <p:spPr>
          <a:xfrm>
            <a:off x="685800" y="1219200"/>
            <a:ext cx="8229600" cy="4876800"/>
          </a:xfrm>
        </p:spPr>
        <p:txBody>
          <a:bodyPr/>
          <a:lstStyle/>
          <a:p>
            <a:pPr eaLnBrk="1" hangingPunct="1"/>
            <a:r>
              <a:rPr lang="zh-CN" altLang="en-US" dirty="0" smtClean="0">
                <a:latin typeface="微软雅黑" pitchFamily="34" charset="-122"/>
                <a:ea typeface="微软雅黑" pitchFamily="34" charset="-122"/>
              </a:rPr>
              <a:t> 充分利用</a:t>
            </a:r>
            <a:r>
              <a:rPr lang="en-US" altLang="zh-CN" dirty="0" smtClean="0">
                <a:latin typeface="微软雅黑" pitchFamily="34" charset="-122"/>
                <a:ea typeface="微软雅黑" pitchFamily="34" charset="-122"/>
              </a:rPr>
              <a:t>LUA</a:t>
            </a:r>
            <a:r>
              <a:rPr lang="zh-CN" altLang="en-US" dirty="0" smtClean="0">
                <a:latin typeface="微软雅黑" pitchFamily="34" charset="-122"/>
                <a:ea typeface="微软雅黑" pitchFamily="34" charset="-122"/>
              </a:rPr>
              <a:t>的动态语言特性解决</a:t>
            </a:r>
            <a:r>
              <a:rPr lang="en-US" altLang="zh-CN" dirty="0" smtClean="0">
                <a:latin typeface="微软雅黑" pitchFamily="34" charset="-122"/>
                <a:ea typeface="微软雅黑" pitchFamily="34" charset="-122"/>
              </a:rPr>
              <a:t>L</a:t>
            </a:r>
          </a:p>
          <a:p>
            <a:pPr eaLnBrk="1" hangingPunct="1"/>
            <a:endParaRPr lang="en-US" altLang="zh-CN" b="0" dirty="0" smtClean="0">
              <a:latin typeface="微软雅黑" pitchFamily="34" charset="-122"/>
              <a:ea typeface="微软雅黑" pitchFamily="34" charset="-122"/>
            </a:endParaRPr>
          </a:p>
          <a:p>
            <a:pPr lvl="1" eaLnBrk="1" hangingPunct="1"/>
            <a:r>
              <a:rPr lang="zh-CN" altLang="en-US" b="0" dirty="0" smtClean="0">
                <a:latin typeface="微软雅黑" pitchFamily="34" charset="-122"/>
                <a:ea typeface="微软雅黑" pitchFamily="34" charset="-122"/>
              </a:rPr>
              <a:t>利用</a:t>
            </a:r>
            <a:r>
              <a:rPr lang="en-US" altLang="zh-CN" b="0" dirty="0" err="1" smtClean="0">
                <a:latin typeface="微软雅黑" pitchFamily="34" charset="-122"/>
                <a:ea typeface="微软雅黑" pitchFamily="34" charset="-122"/>
              </a:rPr>
              <a:t>dofile</a:t>
            </a:r>
            <a:r>
              <a:rPr lang="zh-CN" altLang="en-US" b="0" dirty="0" smtClean="0">
                <a:latin typeface="微软雅黑" pitchFamily="34" charset="-122"/>
                <a:ea typeface="微软雅黑" pitchFamily="34" charset="-122"/>
              </a:rPr>
              <a:t>会执行全局函数的功能，预先定义各种全局函数</a:t>
            </a:r>
            <a:endParaRPr lang="en-US" altLang="zh-CN" b="0" dirty="0" smtClean="0">
              <a:latin typeface="微软雅黑" pitchFamily="34" charset="-122"/>
              <a:ea typeface="微软雅黑" pitchFamily="34" charset="-122"/>
            </a:endParaRPr>
          </a:p>
          <a:p>
            <a:pPr lvl="1" eaLnBrk="1" hangingPunct="1"/>
            <a:r>
              <a:rPr lang="en-US" altLang="zh-CN" b="0" dirty="0" smtClean="0">
                <a:latin typeface="微软雅黑" pitchFamily="34" charset="-122"/>
                <a:ea typeface="微软雅黑" pitchFamily="34" charset="-122"/>
              </a:rPr>
              <a:t>function </a:t>
            </a:r>
            <a:r>
              <a:rPr lang="en-US" altLang="zh-CN" b="0" dirty="0" err="1" smtClean="0">
                <a:latin typeface="微软雅黑" pitchFamily="34" charset="-122"/>
                <a:ea typeface="微软雅黑" pitchFamily="34" charset="-122"/>
              </a:rPr>
              <a:t>makeBuffModule</a:t>
            </a:r>
            <a:r>
              <a:rPr lang="en-US" altLang="zh-CN" b="0" dirty="0" smtClean="0">
                <a:latin typeface="微软雅黑" pitchFamily="34" charset="-122"/>
                <a:ea typeface="微软雅黑" pitchFamily="34" charset="-122"/>
              </a:rPr>
              <a:t>(table)</a:t>
            </a:r>
          </a:p>
          <a:p>
            <a:pPr lvl="2" eaLnBrk="1" hangingPunct="1">
              <a:buNone/>
            </a:pPr>
            <a:r>
              <a:rPr lang="en-US" altLang="zh-CN" b="0" dirty="0" smtClean="0">
                <a:latin typeface="微软雅黑" pitchFamily="34" charset="-122"/>
                <a:ea typeface="微软雅黑" pitchFamily="34" charset="-122"/>
              </a:rPr>
              <a:t>	</a:t>
            </a:r>
            <a:r>
              <a:rPr lang="en-US" altLang="zh-CN" b="0" dirty="0" err="1" smtClean="0">
                <a:latin typeface="微软雅黑" pitchFamily="34" charset="-122"/>
                <a:ea typeface="微软雅黑" pitchFamily="34" charset="-122"/>
              </a:rPr>
              <a:t>table.Properties.buffInfo</a:t>
            </a:r>
            <a:r>
              <a:rPr lang="en-US" altLang="zh-CN" b="0" dirty="0" smtClean="0">
                <a:latin typeface="微软雅黑" pitchFamily="34" charset="-122"/>
                <a:ea typeface="微软雅黑" pitchFamily="34" charset="-122"/>
              </a:rPr>
              <a:t> = {…}</a:t>
            </a:r>
          </a:p>
          <a:p>
            <a:pPr lvl="2" eaLnBrk="1" hangingPunct="1">
              <a:buNone/>
            </a:pPr>
            <a:r>
              <a:rPr lang="en-US" altLang="zh-CN" b="0" dirty="0" smtClean="0">
                <a:latin typeface="微软雅黑" pitchFamily="34" charset="-122"/>
                <a:ea typeface="微软雅黑" pitchFamily="34" charset="-122"/>
              </a:rPr>
              <a:t>	 function </a:t>
            </a:r>
            <a:r>
              <a:rPr lang="en-US" altLang="zh-CN" b="0" dirty="0" err="1" smtClean="0">
                <a:latin typeface="微软雅黑" pitchFamily="34" charset="-122"/>
                <a:ea typeface="微软雅黑" pitchFamily="34" charset="-122"/>
              </a:rPr>
              <a:t>table:AddBuff</a:t>
            </a:r>
            <a:r>
              <a:rPr lang="en-US" altLang="zh-CN" b="0" dirty="0" smtClean="0">
                <a:latin typeface="微软雅黑" pitchFamily="34" charset="-122"/>
                <a:ea typeface="微软雅黑" pitchFamily="34" charset="-122"/>
              </a:rPr>
              <a:t>()</a:t>
            </a:r>
          </a:p>
          <a:p>
            <a:pPr lvl="2" eaLnBrk="1" hangingPunct="1">
              <a:buNone/>
            </a:pPr>
            <a:r>
              <a:rPr lang="en-US" altLang="zh-CN" b="0" dirty="0" smtClean="0">
                <a:latin typeface="微软雅黑" pitchFamily="34" charset="-122"/>
                <a:ea typeface="微软雅黑" pitchFamily="34" charset="-122"/>
              </a:rPr>
              <a:t>		 add(</a:t>
            </a:r>
            <a:r>
              <a:rPr lang="en-US" altLang="zh-CN" b="0" dirty="0" err="1" smtClean="0">
                <a:latin typeface="微软雅黑" pitchFamily="34" charset="-122"/>
                <a:ea typeface="微软雅黑" pitchFamily="34" charset="-122"/>
              </a:rPr>
              <a:t>self,buffstring</a:t>
            </a:r>
            <a:r>
              <a:rPr lang="en-US" altLang="zh-CN" b="0" dirty="0" smtClean="0">
                <a:latin typeface="微软雅黑" pitchFamily="34" charset="-122"/>
                <a:ea typeface="微软雅黑" pitchFamily="34" charset="-122"/>
              </a:rPr>
              <a:t>)</a:t>
            </a:r>
          </a:p>
          <a:p>
            <a:pPr lvl="2" eaLnBrk="1" hangingPunct="1">
              <a:buNone/>
            </a:pPr>
            <a:r>
              <a:rPr lang="en-US" altLang="zh-CN" b="0" dirty="0" smtClean="0">
                <a:latin typeface="微软雅黑" pitchFamily="34" charset="-122"/>
                <a:ea typeface="微软雅黑" pitchFamily="34" charset="-122"/>
              </a:rPr>
              <a:t>		 …</a:t>
            </a:r>
          </a:p>
          <a:p>
            <a:pPr lvl="2" eaLnBrk="1" hangingPunct="1">
              <a:buNone/>
            </a:pPr>
            <a:r>
              <a:rPr lang="en-US" altLang="zh-CN" b="0" dirty="0" smtClean="0">
                <a:latin typeface="微软雅黑" pitchFamily="34" charset="-122"/>
                <a:ea typeface="微软雅黑" pitchFamily="34" charset="-122"/>
              </a:rPr>
              <a:t>	 end</a:t>
            </a:r>
          </a:p>
          <a:p>
            <a:pPr lvl="1" eaLnBrk="1" hangingPunct="1">
              <a:buNone/>
            </a:pPr>
            <a:r>
              <a:rPr lang="en-US" altLang="zh-CN" b="0" dirty="0" smtClean="0">
                <a:latin typeface="微软雅黑" pitchFamily="34" charset="-122"/>
                <a:ea typeface="微软雅黑" pitchFamily="34" charset="-122"/>
              </a:rPr>
              <a:t>	end;</a:t>
            </a:r>
          </a:p>
          <a:p>
            <a:pPr lvl="1" eaLnBrk="1" hangingPunct="1"/>
            <a:r>
              <a:rPr lang="en-US" altLang="zh-CN" b="0" dirty="0" err="1" smtClean="0">
                <a:latin typeface="微软雅黑" pitchFamily="34" charset="-122"/>
                <a:ea typeface="微软雅黑" pitchFamily="34" charset="-122"/>
              </a:rPr>
              <a:t>makeBuffModule</a:t>
            </a:r>
            <a:r>
              <a:rPr lang="en-US" altLang="zh-CN" b="0" dirty="0" smtClean="0">
                <a:latin typeface="微软雅黑" pitchFamily="34" charset="-122"/>
                <a:ea typeface="微软雅黑" pitchFamily="34" charset="-122"/>
              </a:rPr>
              <a:t>(A);</a:t>
            </a:r>
          </a:p>
          <a:p>
            <a:pPr lvl="1" eaLnBrk="1" hangingPunct="1">
              <a:buNone/>
            </a:pPr>
            <a:r>
              <a:rPr lang="en-US" altLang="zh-CN" b="0" dirty="0" smtClean="0">
                <a:latin typeface="微软雅黑" pitchFamily="34" charset="-122"/>
                <a:ea typeface="微软雅黑" pitchFamily="34" charset="-122"/>
              </a:rPr>
              <a:t>	A.lua</a:t>
            </a:r>
            <a:r>
              <a:rPr lang="zh-CN" altLang="en-US" b="0" dirty="0" smtClean="0">
                <a:latin typeface="微软雅黑" pitchFamily="34" charset="-122"/>
                <a:ea typeface="微软雅黑" pitchFamily="34" charset="-122"/>
              </a:rPr>
              <a:t>中调用，</a:t>
            </a:r>
            <a:r>
              <a:rPr lang="en-US" altLang="zh-CN" b="0" dirty="0" smtClean="0">
                <a:latin typeface="微软雅黑" pitchFamily="34" charset="-122"/>
                <a:ea typeface="微软雅黑" pitchFamily="34" charset="-122"/>
              </a:rPr>
              <a:t>A</a:t>
            </a:r>
            <a:r>
              <a:rPr lang="zh-CN" altLang="en-US" b="0" dirty="0" smtClean="0">
                <a:latin typeface="微软雅黑" pitchFamily="34" charset="-122"/>
                <a:ea typeface="微软雅黑" pitchFamily="34" charset="-122"/>
              </a:rPr>
              <a:t>就有了</a:t>
            </a:r>
            <a:r>
              <a:rPr lang="en-US" altLang="zh-CN" b="0" dirty="0" smtClean="0">
                <a:latin typeface="微软雅黑" pitchFamily="34" charset="-122"/>
                <a:ea typeface="微软雅黑" pitchFamily="34" charset="-122"/>
              </a:rPr>
              <a:t>buff</a:t>
            </a:r>
            <a:r>
              <a:rPr lang="zh-CN" altLang="en-US" b="0" dirty="0" smtClean="0">
                <a:latin typeface="微软雅黑" pitchFamily="34" charset="-122"/>
                <a:ea typeface="微软雅黑" pitchFamily="34" charset="-122"/>
              </a:rPr>
              <a:t>模块的属性和功能等</a:t>
            </a:r>
            <a:endParaRPr lang="en-US" altLang="zh-CN" b="0" dirty="0" smtClean="0">
              <a:latin typeface="微软雅黑" pitchFamily="34" charset="-122"/>
              <a:ea typeface="微软雅黑" pitchFamily="34" charset="-122"/>
            </a:endParaRPr>
          </a:p>
          <a:p>
            <a:pPr lvl="1" eaLnBrk="1" hangingPunct="1">
              <a:buNone/>
            </a:pPr>
            <a:r>
              <a:rPr lang="en-US" altLang="zh-CN" b="0" dirty="0" smtClean="0">
                <a:latin typeface="微软雅黑" pitchFamily="34" charset="-122"/>
                <a:ea typeface="微软雅黑" pitchFamily="34" charset="-122"/>
              </a:rPr>
              <a:t>	</a:t>
            </a:r>
            <a:r>
              <a:rPr lang="zh-CN" altLang="en-US" b="0" dirty="0" smtClean="0">
                <a:latin typeface="微软雅黑" pitchFamily="34" charset="-122"/>
                <a:ea typeface="微软雅黑" pitchFamily="34" charset="-122"/>
              </a:rPr>
              <a:t>调用完毕根据需要重载默认函数</a:t>
            </a:r>
            <a:endParaRPr lang="en-US" altLang="zh-CN" b="0" dirty="0" smtClean="0">
              <a:latin typeface="微软雅黑" pitchFamily="34" charset="-122"/>
              <a:ea typeface="微软雅黑" pitchFamily="34" charset="-122"/>
            </a:endParaRPr>
          </a:p>
          <a:p>
            <a:pPr lvl="1" eaLnBrk="1" hangingPunct="1"/>
            <a:endParaRPr lang="en-US" altLang="zh-CN" b="0" dirty="0" smtClean="0">
              <a:latin typeface="宋体" charset="-122"/>
            </a:endParaRPr>
          </a:p>
          <a:p>
            <a:endParaRPr lang="en-US" altLang="zh-CN" sz="1600" b="0" dirty="0" smtClean="0">
              <a:latin typeface="宋体" charset="-122"/>
            </a:endParaRPr>
          </a:p>
        </p:txBody>
      </p:sp>
      <p:sp>
        <p:nvSpPr>
          <p:cNvPr id="91" name="Rectangle 2"/>
          <p:cNvSpPr>
            <a:spLocks noGrp="1" noChangeArrowheads="1"/>
          </p:cNvSpPr>
          <p:nvPr>
            <p:ph type="title"/>
          </p:nvPr>
        </p:nvSpPr>
        <p:spPr>
          <a:xfrm>
            <a:off x="228600" y="76200"/>
            <a:ext cx="6011862" cy="838200"/>
          </a:xfrm>
        </p:spPr>
        <p:txBody>
          <a:bodyPr/>
          <a:lstStyle/>
          <a:p>
            <a:pPr eaLnBrk="1" hangingPunct="1"/>
            <a:r>
              <a:rPr lang="zh-CN" altLang="en-US" dirty="0" smtClean="0">
                <a:latin typeface="微软雅黑" pitchFamily="34" charset="-122"/>
                <a:ea typeface="微软雅黑" pitchFamily="34" charset="-122"/>
              </a:rPr>
              <a:t>场景物件系统</a:t>
            </a:r>
            <a:r>
              <a:rPr lang="en-US" altLang="zh-CN" dirty="0" smtClean="0">
                <a:latin typeface="微软雅黑" pitchFamily="34" charset="-122"/>
                <a:ea typeface="微软雅黑" pitchFamily="34" charset="-122"/>
              </a:rPr>
              <a:t>-</a:t>
            </a:r>
            <a:r>
              <a:rPr lang="zh-CN" altLang="en-US" dirty="0" smtClean="0">
                <a:latin typeface="微软雅黑" pitchFamily="34" charset="-122"/>
                <a:ea typeface="微软雅黑" pitchFamily="34" charset="-122"/>
              </a:rPr>
              <a:t>灵活的组件模式</a:t>
            </a:r>
          </a:p>
        </p:txBody>
      </p:sp>
      <p:sp>
        <p:nvSpPr>
          <p:cNvPr id="4" name="圆角矩形 3"/>
          <p:cNvSpPr/>
          <p:nvPr/>
        </p:nvSpPr>
        <p:spPr bwMode="auto">
          <a:xfrm>
            <a:off x="1066800" y="1265364"/>
            <a:ext cx="4419600" cy="411036"/>
          </a:xfrm>
          <a:prstGeom prst="roundRect">
            <a:avLst/>
          </a:prstGeom>
          <a:solidFill>
            <a:srgbClr val="00B0F0"/>
          </a:solidFill>
          <a:ln w="9525" cap="flat" cmpd="sng" algn="ctr">
            <a:noFill/>
            <a:prstDash val="solid"/>
            <a:round/>
            <a:headEnd type="none" w="med" len="med"/>
            <a:tailEnd type="none" w="med" len="med"/>
          </a:ln>
          <a:effectLst>
            <a:outerShdw dist="53882" dir="2700000" algn="ctr" rotWithShape="0">
              <a:srgbClr val="969696"/>
            </a:outerShdw>
          </a:effectLst>
        </p:spPr>
        <p:txBody>
          <a:bodyPr vert="horz" wrap="square" lIns="90000" tIns="46800" rIns="90000" bIns="4680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r>
              <a:rPr lang="zh-CN" altLang="en-US" sz="1800" dirty="0" smtClean="0">
                <a:solidFill>
                  <a:schemeClr val="bg1"/>
                </a:solidFill>
                <a:latin typeface="微软雅黑" pitchFamily="34" charset="-122"/>
                <a:ea typeface="微软雅黑" pitchFamily="34" charset="-122"/>
                <a:cs typeface="楷体"/>
              </a:rPr>
              <a:t>利用动态语言特性解决</a:t>
            </a:r>
            <a:r>
              <a:rPr lang="en-US" altLang="zh-CN" sz="1800" dirty="0" smtClean="0">
                <a:solidFill>
                  <a:schemeClr val="bg1"/>
                </a:solidFill>
                <a:latin typeface="微软雅黑" pitchFamily="34" charset="-122"/>
                <a:ea typeface="微软雅黑" pitchFamily="34" charset="-122"/>
                <a:cs typeface="楷体"/>
              </a:rPr>
              <a:t>LUA</a:t>
            </a:r>
            <a:r>
              <a:rPr lang="zh-CN" altLang="en-US" sz="1800" dirty="0" smtClean="0">
                <a:solidFill>
                  <a:schemeClr val="bg1"/>
                </a:solidFill>
                <a:latin typeface="微软雅黑" pitchFamily="34" charset="-122"/>
                <a:ea typeface="微软雅黑" pitchFamily="34" charset="-122"/>
                <a:cs typeface="楷体"/>
              </a:rPr>
              <a:t>配置代码冗余</a:t>
            </a:r>
            <a:endParaRPr kumimoji="0" lang="zh-CN" altLang="en-US" sz="1800" b="1" i="0" u="none" strike="noStrike" cap="none" normalizeH="0" baseline="0" dirty="0" smtClean="0">
              <a:ln>
                <a:noFill/>
              </a:ln>
              <a:solidFill>
                <a:schemeClr val="bg1"/>
              </a:solidFill>
              <a:effectLst/>
              <a:latin typeface="微软雅黑" pitchFamily="34" charset="-122"/>
              <a:ea typeface="微软雅黑" pitchFamily="34" charset="-122"/>
              <a:cs typeface="楷体"/>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3"/>
          <p:cNvSpPr>
            <a:spLocks noGrp="1" noChangeArrowheads="1"/>
          </p:cNvSpPr>
          <p:nvPr>
            <p:ph type="body" idx="1"/>
          </p:nvPr>
        </p:nvSpPr>
        <p:spPr>
          <a:xfrm>
            <a:off x="685800" y="1219200"/>
            <a:ext cx="8229600" cy="4876800"/>
          </a:xfrm>
        </p:spPr>
        <p:txBody>
          <a:bodyPr/>
          <a:lstStyle/>
          <a:p>
            <a:pPr eaLnBrk="1" hangingPunct="1"/>
            <a:r>
              <a:rPr lang="zh-CN" altLang="en-US" dirty="0" smtClean="0">
                <a:latin typeface="微软雅黑" pitchFamily="34" charset="-122"/>
                <a:ea typeface="微软雅黑" pitchFamily="34" charset="-122"/>
              </a:rPr>
              <a:t> 充分利用</a:t>
            </a:r>
            <a:r>
              <a:rPr lang="en-US" altLang="zh-CN" dirty="0" smtClean="0">
                <a:latin typeface="微软雅黑" pitchFamily="34" charset="-122"/>
                <a:ea typeface="微软雅黑" pitchFamily="34" charset="-122"/>
              </a:rPr>
              <a:t>LUA</a:t>
            </a:r>
          </a:p>
          <a:p>
            <a:pPr eaLnBrk="1" hangingPunct="1"/>
            <a:endParaRPr lang="en-US" altLang="zh-CN" b="0" dirty="0" smtClean="0">
              <a:latin typeface="微软雅黑" pitchFamily="34" charset="-122"/>
              <a:ea typeface="微软雅黑" pitchFamily="34" charset="-122"/>
            </a:endParaRPr>
          </a:p>
          <a:p>
            <a:pPr lvl="1" eaLnBrk="1" hangingPunct="1">
              <a:buNone/>
            </a:pPr>
            <a:endParaRPr lang="en-US" altLang="zh-CN" b="0" dirty="0" smtClean="0">
              <a:latin typeface="宋体" charset="-122"/>
            </a:endParaRPr>
          </a:p>
          <a:p>
            <a:endParaRPr lang="en-US" altLang="zh-CN" sz="1600" b="0" dirty="0" smtClean="0">
              <a:latin typeface="宋体" charset="-122"/>
            </a:endParaRPr>
          </a:p>
        </p:txBody>
      </p:sp>
      <p:sp>
        <p:nvSpPr>
          <p:cNvPr id="91" name="Rectangle 2"/>
          <p:cNvSpPr>
            <a:spLocks noGrp="1" noChangeArrowheads="1"/>
          </p:cNvSpPr>
          <p:nvPr>
            <p:ph type="title"/>
          </p:nvPr>
        </p:nvSpPr>
        <p:spPr>
          <a:xfrm>
            <a:off x="228600" y="76200"/>
            <a:ext cx="6011862" cy="838200"/>
          </a:xfrm>
        </p:spPr>
        <p:txBody>
          <a:bodyPr/>
          <a:lstStyle/>
          <a:p>
            <a:pPr eaLnBrk="1" hangingPunct="1"/>
            <a:r>
              <a:rPr lang="zh-CN" altLang="en-US" dirty="0" smtClean="0">
                <a:latin typeface="微软雅黑" pitchFamily="34" charset="-122"/>
                <a:ea typeface="微软雅黑" pitchFamily="34" charset="-122"/>
              </a:rPr>
              <a:t>场景物件系统</a:t>
            </a:r>
            <a:r>
              <a:rPr lang="en-US" altLang="zh-CN" dirty="0" smtClean="0">
                <a:latin typeface="微软雅黑" pitchFamily="34" charset="-122"/>
                <a:ea typeface="微软雅黑" pitchFamily="34" charset="-122"/>
              </a:rPr>
              <a:t>-</a:t>
            </a:r>
            <a:r>
              <a:rPr lang="zh-CN" altLang="en-US" dirty="0" smtClean="0">
                <a:latin typeface="微软雅黑" pitchFamily="34" charset="-122"/>
                <a:ea typeface="微软雅黑" pitchFamily="34" charset="-122"/>
              </a:rPr>
              <a:t>灵活的组件模式</a:t>
            </a:r>
          </a:p>
        </p:txBody>
      </p:sp>
      <p:sp>
        <p:nvSpPr>
          <p:cNvPr id="4" name="圆角矩形 3"/>
          <p:cNvSpPr/>
          <p:nvPr/>
        </p:nvSpPr>
        <p:spPr bwMode="auto">
          <a:xfrm>
            <a:off x="1066800" y="1265364"/>
            <a:ext cx="2667000" cy="411036"/>
          </a:xfrm>
          <a:prstGeom prst="roundRect">
            <a:avLst/>
          </a:prstGeom>
          <a:solidFill>
            <a:srgbClr val="00B0F0"/>
          </a:solidFill>
          <a:ln w="9525" cap="flat" cmpd="sng" algn="ctr">
            <a:noFill/>
            <a:prstDash val="solid"/>
            <a:round/>
            <a:headEnd type="none" w="med" len="med"/>
            <a:tailEnd type="none" w="med" len="med"/>
          </a:ln>
          <a:effectLst>
            <a:outerShdw dist="53882" dir="2700000" algn="ctr" rotWithShape="0">
              <a:srgbClr val="969696"/>
            </a:outerShdw>
          </a:effectLst>
        </p:spPr>
        <p:txBody>
          <a:bodyPr vert="horz" wrap="square" lIns="90000" tIns="46800" rIns="90000" bIns="4680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zh-CN" altLang="en-US" sz="1800" b="1" i="0" u="none" strike="noStrike" cap="none" normalizeH="0" baseline="0" dirty="0" smtClean="0">
                <a:ln>
                  <a:noFill/>
                </a:ln>
                <a:solidFill>
                  <a:schemeClr val="bg1"/>
                </a:solidFill>
                <a:effectLst/>
                <a:latin typeface="微软雅黑" pitchFamily="34" charset="-122"/>
                <a:ea typeface="微软雅黑" pitchFamily="34" charset="-122"/>
                <a:cs typeface="楷体"/>
              </a:rPr>
              <a:t>各种重用度很高的组件</a:t>
            </a:r>
          </a:p>
        </p:txBody>
      </p:sp>
      <p:sp>
        <p:nvSpPr>
          <p:cNvPr id="5" name="圆角矩形 4"/>
          <p:cNvSpPr/>
          <p:nvPr/>
        </p:nvSpPr>
        <p:spPr bwMode="auto">
          <a:xfrm>
            <a:off x="1371600" y="2514600"/>
            <a:ext cx="1828800" cy="513191"/>
          </a:xfrm>
          <a:prstGeom prst="roundRect">
            <a:avLst/>
          </a:prstGeom>
          <a:solidFill>
            <a:srgbClr val="00B0F0"/>
          </a:solidFill>
          <a:ln w="9525" cap="flat" cmpd="sng" algn="ctr">
            <a:noFill/>
            <a:prstDash val="solid"/>
            <a:round/>
            <a:headEnd type="none" w="med" len="med"/>
            <a:tailEnd type="none" w="med" len="med"/>
          </a:ln>
          <a:effectLst>
            <a:outerShdw dist="53882" dir="2700000" algn="ctr" rotWithShape="0">
              <a:srgbClr val="969696"/>
            </a:outerShdw>
          </a:effectLst>
        </p:spPr>
        <p:txBody>
          <a:bodyPr vert="horz" wrap="square" lIns="90000" tIns="46800" rIns="90000" bIns="4680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zh-CN" altLang="en-US" sz="2400" b="1" i="0" u="none" strike="noStrike" cap="none" normalizeH="0" baseline="0" dirty="0" smtClean="0">
                <a:ln>
                  <a:noFill/>
                </a:ln>
                <a:solidFill>
                  <a:schemeClr val="tx1"/>
                </a:solidFill>
                <a:effectLst/>
                <a:latin typeface="微软雅黑" pitchFamily="34" charset="-122"/>
                <a:ea typeface="微软雅黑" pitchFamily="34" charset="-122"/>
                <a:cs typeface="楷体"/>
              </a:rPr>
              <a:t>受击代理体</a:t>
            </a:r>
          </a:p>
        </p:txBody>
      </p:sp>
      <p:sp>
        <p:nvSpPr>
          <p:cNvPr id="6" name="圆角矩形 5"/>
          <p:cNvSpPr/>
          <p:nvPr/>
        </p:nvSpPr>
        <p:spPr bwMode="auto">
          <a:xfrm>
            <a:off x="3657600" y="2057400"/>
            <a:ext cx="1524000" cy="513191"/>
          </a:xfrm>
          <a:prstGeom prst="roundRect">
            <a:avLst/>
          </a:prstGeom>
          <a:solidFill>
            <a:srgbClr val="00B0F0"/>
          </a:solidFill>
          <a:ln w="9525" cap="flat" cmpd="sng" algn="ctr">
            <a:noFill/>
            <a:prstDash val="solid"/>
            <a:round/>
            <a:headEnd type="none" w="med" len="med"/>
            <a:tailEnd type="none" w="med" len="med"/>
          </a:ln>
          <a:effectLst>
            <a:outerShdw dist="53882" dir="2700000" algn="ctr" rotWithShape="0">
              <a:srgbClr val="969696"/>
            </a:outerShdw>
          </a:effectLst>
        </p:spPr>
        <p:txBody>
          <a:bodyPr vert="horz" wrap="square" lIns="90000" tIns="46800" rIns="90000" bIns="4680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zh-CN" altLang="en-US" sz="2400" b="1" i="0" u="none" strike="noStrike" cap="none" normalizeH="0" baseline="0" dirty="0" smtClean="0">
                <a:ln>
                  <a:noFill/>
                </a:ln>
                <a:solidFill>
                  <a:schemeClr val="tx1"/>
                </a:solidFill>
                <a:effectLst/>
                <a:latin typeface="微软雅黑" pitchFamily="34" charset="-122"/>
                <a:ea typeface="微软雅黑" pitchFamily="34" charset="-122"/>
                <a:cs typeface="楷体"/>
              </a:rPr>
              <a:t>可破坏物</a:t>
            </a:r>
          </a:p>
        </p:txBody>
      </p:sp>
      <p:sp>
        <p:nvSpPr>
          <p:cNvPr id="7" name="圆角矩形 6"/>
          <p:cNvSpPr/>
          <p:nvPr/>
        </p:nvSpPr>
        <p:spPr bwMode="auto">
          <a:xfrm>
            <a:off x="6019800" y="2839609"/>
            <a:ext cx="1752600" cy="513191"/>
          </a:xfrm>
          <a:prstGeom prst="roundRect">
            <a:avLst/>
          </a:prstGeom>
          <a:solidFill>
            <a:srgbClr val="00B0F0"/>
          </a:solidFill>
          <a:ln w="9525" cap="flat" cmpd="sng" algn="ctr">
            <a:noFill/>
            <a:prstDash val="solid"/>
            <a:round/>
            <a:headEnd type="none" w="med" len="med"/>
            <a:tailEnd type="none" w="med" len="med"/>
          </a:ln>
          <a:effectLst>
            <a:outerShdw dist="53882" dir="2700000" algn="ctr" rotWithShape="0">
              <a:srgbClr val="969696"/>
            </a:outerShdw>
          </a:effectLst>
        </p:spPr>
        <p:txBody>
          <a:bodyPr vert="horz" wrap="square" lIns="90000" tIns="46800" rIns="90000" bIns="4680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altLang="zh-CN" sz="2400" b="1" i="0" u="none" strike="noStrike" cap="none" normalizeH="0" baseline="0" dirty="0" smtClean="0">
                <a:ln>
                  <a:noFill/>
                </a:ln>
                <a:solidFill>
                  <a:schemeClr val="tx1"/>
                </a:solidFill>
                <a:effectLst/>
                <a:latin typeface="微软雅黑" pitchFamily="34" charset="-122"/>
                <a:ea typeface="微软雅黑" pitchFamily="34" charset="-122"/>
                <a:cs typeface="楷体"/>
              </a:rPr>
              <a:t>Buff Area</a:t>
            </a:r>
            <a:endParaRPr kumimoji="0" lang="zh-CN" altLang="en-US" sz="2400" b="1" i="0" u="none" strike="noStrike" cap="none" normalizeH="0" baseline="0" dirty="0" smtClean="0">
              <a:ln>
                <a:noFill/>
              </a:ln>
              <a:solidFill>
                <a:schemeClr val="tx1"/>
              </a:solidFill>
              <a:effectLst/>
              <a:latin typeface="微软雅黑" pitchFamily="34" charset="-122"/>
              <a:ea typeface="微软雅黑" pitchFamily="34" charset="-122"/>
              <a:cs typeface="楷体"/>
            </a:endParaRPr>
          </a:p>
        </p:txBody>
      </p:sp>
      <p:sp>
        <p:nvSpPr>
          <p:cNvPr id="8" name="圆角矩形 7"/>
          <p:cNvSpPr/>
          <p:nvPr/>
        </p:nvSpPr>
        <p:spPr bwMode="auto">
          <a:xfrm>
            <a:off x="2895600" y="3449209"/>
            <a:ext cx="2133600" cy="513191"/>
          </a:xfrm>
          <a:prstGeom prst="roundRect">
            <a:avLst/>
          </a:prstGeom>
          <a:solidFill>
            <a:srgbClr val="00B0F0"/>
          </a:solidFill>
          <a:ln w="9525" cap="flat" cmpd="sng" algn="ctr">
            <a:noFill/>
            <a:prstDash val="solid"/>
            <a:round/>
            <a:headEnd type="none" w="med" len="med"/>
            <a:tailEnd type="none" w="med" len="med"/>
          </a:ln>
          <a:effectLst>
            <a:outerShdw dist="53882" dir="2700000" algn="ctr" rotWithShape="0">
              <a:srgbClr val="969696"/>
            </a:outerShdw>
          </a:effectLst>
        </p:spPr>
        <p:txBody>
          <a:bodyPr vert="horz" wrap="square" lIns="90000" tIns="46800" rIns="90000" bIns="4680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zh-CN" altLang="en-US" sz="2400" b="1" i="0" u="none" strike="noStrike" cap="none" normalizeH="0" baseline="0" dirty="0" smtClean="0">
                <a:ln>
                  <a:noFill/>
                </a:ln>
                <a:solidFill>
                  <a:schemeClr val="tx1"/>
                </a:solidFill>
                <a:effectLst/>
                <a:latin typeface="微软雅黑" pitchFamily="34" charset="-122"/>
                <a:ea typeface="微软雅黑" pitchFamily="34" charset="-122"/>
                <a:cs typeface="楷体"/>
              </a:rPr>
              <a:t>持续攻击效果</a:t>
            </a:r>
          </a:p>
        </p:txBody>
      </p:sp>
      <p:sp>
        <p:nvSpPr>
          <p:cNvPr id="9" name="圆角矩形 8"/>
          <p:cNvSpPr/>
          <p:nvPr/>
        </p:nvSpPr>
        <p:spPr bwMode="auto">
          <a:xfrm>
            <a:off x="1143000" y="4516009"/>
            <a:ext cx="914400" cy="513191"/>
          </a:xfrm>
          <a:prstGeom prst="roundRect">
            <a:avLst/>
          </a:prstGeom>
          <a:solidFill>
            <a:srgbClr val="00B0F0"/>
          </a:solidFill>
          <a:ln w="9525" cap="flat" cmpd="sng" algn="ctr">
            <a:noFill/>
            <a:prstDash val="solid"/>
            <a:round/>
            <a:headEnd type="none" w="med" len="med"/>
            <a:tailEnd type="none" w="med" len="med"/>
          </a:ln>
          <a:effectLst>
            <a:outerShdw dist="53882" dir="2700000" algn="ctr" rotWithShape="0">
              <a:srgbClr val="969696"/>
            </a:outerShdw>
          </a:effectLst>
        </p:spPr>
        <p:txBody>
          <a:bodyPr vert="horz" wrap="square" lIns="90000" tIns="46800" rIns="90000" bIns="4680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r>
              <a:rPr lang="zh-CN" altLang="en-US" sz="2400" dirty="0" smtClean="0">
                <a:latin typeface="微软雅黑" pitchFamily="34" charset="-122"/>
                <a:ea typeface="微软雅黑" pitchFamily="34" charset="-122"/>
                <a:cs typeface="楷体"/>
              </a:rPr>
              <a:t>植被</a:t>
            </a:r>
            <a:endParaRPr kumimoji="0" lang="zh-CN" altLang="en-US" sz="2400" b="1" i="0" u="none" strike="noStrike" cap="none" normalizeH="0" baseline="0" dirty="0" smtClean="0">
              <a:ln>
                <a:noFill/>
              </a:ln>
              <a:solidFill>
                <a:schemeClr val="tx1"/>
              </a:solidFill>
              <a:effectLst/>
              <a:latin typeface="微软雅黑" pitchFamily="34" charset="-122"/>
              <a:ea typeface="微软雅黑" pitchFamily="34" charset="-122"/>
              <a:cs typeface="楷体"/>
            </a:endParaRPr>
          </a:p>
        </p:txBody>
      </p:sp>
      <p:sp>
        <p:nvSpPr>
          <p:cNvPr id="10" name="圆角矩形 9"/>
          <p:cNvSpPr/>
          <p:nvPr/>
        </p:nvSpPr>
        <p:spPr bwMode="auto">
          <a:xfrm>
            <a:off x="5029200" y="4211209"/>
            <a:ext cx="1524000" cy="513191"/>
          </a:xfrm>
          <a:prstGeom prst="roundRect">
            <a:avLst/>
          </a:prstGeom>
          <a:solidFill>
            <a:srgbClr val="00B0F0"/>
          </a:solidFill>
          <a:ln w="9525" cap="flat" cmpd="sng" algn="ctr">
            <a:noFill/>
            <a:prstDash val="solid"/>
            <a:round/>
            <a:headEnd type="none" w="med" len="med"/>
            <a:tailEnd type="none" w="med" len="med"/>
          </a:ln>
          <a:effectLst>
            <a:outerShdw dist="53882" dir="2700000" algn="ctr" rotWithShape="0">
              <a:srgbClr val="969696"/>
            </a:outerShdw>
          </a:effectLst>
        </p:spPr>
        <p:txBody>
          <a:bodyPr vert="horz" wrap="square" lIns="90000" tIns="46800" rIns="90000" bIns="4680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zh-CN" altLang="en-US" sz="2400" b="1" i="0" u="none" strike="noStrike" cap="none" normalizeH="0" baseline="0" dirty="0" smtClean="0">
                <a:ln>
                  <a:noFill/>
                </a:ln>
                <a:solidFill>
                  <a:schemeClr val="tx1"/>
                </a:solidFill>
                <a:effectLst/>
                <a:latin typeface="微软雅黑" pitchFamily="34" charset="-122"/>
                <a:ea typeface="微软雅黑" pitchFamily="34" charset="-122"/>
                <a:cs typeface="楷体"/>
              </a:rPr>
              <a:t>动画播放</a:t>
            </a:r>
          </a:p>
        </p:txBody>
      </p:sp>
      <p:sp>
        <p:nvSpPr>
          <p:cNvPr id="11" name="圆角矩形 10"/>
          <p:cNvSpPr/>
          <p:nvPr/>
        </p:nvSpPr>
        <p:spPr bwMode="auto">
          <a:xfrm>
            <a:off x="3200400" y="5201809"/>
            <a:ext cx="1295400" cy="513191"/>
          </a:xfrm>
          <a:prstGeom prst="roundRect">
            <a:avLst/>
          </a:prstGeom>
          <a:solidFill>
            <a:srgbClr val="00B0F0"/>
          </a:solidFill>
          <a:ln w="9525" cap="flat" cmpd="sng" algn="ctr">
            <a:noFill/>
            <a:prstDash val="solid"/>
            <a:round/>
            <a:headEnd type="none" w="med" len="med"/>
            <a:tailEnd type="none" w="med" len="med"/>
          </a:ln>
          <a:effectLst>
            <a:outerShdw dist="53882" dir="2700000" algn="ctr" rotWithShape="0">
              <a:srgbClr val="969696"/>
            </a:outerShdw>
          </a:effectLst>
        </p:spPr>
        <p:txBody>
          <a:bodyPr vert="horz" wrap="square" lIns="90000" tIns="46800" rIns="90000" bIns="4680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zh-CN" altLang="en-US" sz="2400" b="1" i="0" u="none" strike="noStrike" cap="none" normalizeH="0" baseline="0" dirty="0" smtClean="0">
                <a:ln>
                  <a:noFill/>
                </a:ln>
                <a:solidFill>
                  <a:schemeClr val="tx1"/>
                </a:solidFill>
                <a:effectLst/>
                <a:latin typeface="微软雅黑" pitchFamily="34" charset="-122"/>
                <a:ea typeface="微软雅黑" pitchFamily="34" charset="-122"/>
                <a:cs typeface="楷体"/>
              </a:rPr>
              <a:t>可燃物</a:t>
            </a: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3"/>
          <p:cNvSpPr>
            <a:spLocks noGrp="1" noChangeArrowheads="1"/>
          </p:cNvSpPr>
          <p:nvPr>
            <p:ph type="body" idx="1"/>
          </p:nvPr>
        </p:nvSpPr>
        <p:spPr>
          <a:xfrm>
            <a:off x="685800" y="1219200"/>
            <a:ext cx="8229600" cy="4876800"/>
          </a:xfrm>
        </p:spPr>
        <p:txBody>
          <a:bodyPr/>
          <a:lstStyle/>
          <a:p>
            <a:pPr eaLnBrk="1" hangingPunct="1"/>
            <a:r>
              <a:rPr lang="zh-CN" altLang="en-US" dirty="0" smtClean="0">
                <a:latin typeface="微软雅黑" pitchFamily="34" charset="-122"/>
                <a:ea typeface="微软雅黑" pitchFamily="34" charset="-122"/>
              </a:rPr>
              <a:t> 充分利用</a:t>
            </a:r>
            <a:r>
              <a:rPr lang="en-US" altLang="zh-CN" dirty="0" smtClean="0">
                <a:latin typeface="微软雅黑" pitchFamily="34" charset="-122"/>
                <a:ea typeface="微软雅黑" pitchFamily="34" charset="-122"/>
              </a:rPr>
              <a:t>LUA</a:t>
            </a:r>
          </a:p>
          <a:p>
            <a:pPr eaLnBrk="1" hangingPunct="1"/>
            <a:endParaRPr lang="en-US" altLang="zh-CN" b="0" dirty="0" smtClean="0">
              <a:latin typeface="微软雅黑" pitchFamily="34" charset="-122"/>
              <a:ea typeface="微软雅黑" pitchFamily="34" charset="-122"/>
            </a:endParaRPr>
          </a:p>
          <a:p>
            <a:pPr lvl="1" eaLnBrk="1" hangingPunct="1">
              <a:buNone/>
            </a:pPr>
            <a:endParaRPr lang="en-US" altLang="zh-CN" b="0" dirty="0" smtClean="0">
              <a:latin typeface="微软雅黑" pitchFamily="34" charset="-122"/>
              <a:ea typeface="微软雅黑" pitchFamily="34" charset="-122"/>
            </a:endParaRPr>
          </a:p>
          <a:p>
            <a:r>
              <a:rPr lang="en-US" altLang="zh-CN" sz="1600" b="0" dirty="0" smtClean="0">
                <a:latin typeface="微软雅黑" pitchFamily="34" charset="-122"/>
                <a:ea typeface="微软雅黑" pitchFamily="34" charset="-122"/>
              </a:rPr>
              <a:t>C++</a:t>
            </a:r>
            <a:r>
              <a:rPr lang="zh-CN" altLang="en-US" sz="1600" b="0" dirty="0" smtClean="0">
                <a:latin typeface="微软雅黑" pitchFamily="34" charset="-122"/>
                <a:ea typeface="微软雅黑" pitchFamily="34" charset="-122"/>
              </a:rPr>
              <a:t>组件类继续保持功能的单一</a:t>
            </a:r>
            <a:endParaRPr lang="en-US" altLang="zh-CN" sz="1600" b="0" dirty="0" smtClean="0">
              <a:latin typeface="微软雅黑" pitchFamily="34" charset="-122"/>
              <a:ea typeface="微软雅黑" pitchFamily="34" charset="-122"/>
            </a:endParaRPr>
          </a:p>
          <a:p>
            <a:r>
              <a:rPr lang="zh-CN" altLang="en-US" sz="1600" b="0" dirty="0" smtClean="0">
                <a:latin typeface="微软雅黑" pitchFamily="34" charset="-122"/>
                <a:ea typeface="微软雅黑" pitchFamily="34" charset="-122"/>
              </a:rPr>
              <a:t>组合功能</a:t>
            </a:r>
            <a:r>
              <a:rPr lang="en-US" altLang="zh-CN" sz="1600" b="0" dirty="0" smtClean="0">
                <a:latin typeface="微软雅黑" pitchFamily="34" charset="-122"/>
                <a:ea typeface="微软雅黑" pitchFamily="34" charset="-122"/>
              </a:rPr>
              <a:t>LUA</a:t>
            </a:r>
            <a:r>
              <a:rPr lang="zh-CN" altLang="en-US" sz="1600" b="0" dirty="0" smtClean="0">
                <a:latin typeface="微软雅黑" pitchFamily="34" charset="-122"/>
                <a:ea typeface="微软雅黑" pitchFamily="34" charset="-122"/>
              </a:rPr>
              <a:t>实现</a:t>
            </a:r>
            <a:endParaRPr lang="en-US" altLang="zh-CN" sz="1600" b="0" dirty="0" smtClean="0">
              <a:latin typeface="微软雅黑" pitchFamily="34" charset="-122"/>
              <a:ea typeface="微软雅黑" pitchFamily="34" charset="-122"/>
            </a:endParaRPr>
          </a:p>
        </p:txBody>
      </p:sp>
      <p:sp>
        <p:nvSpPr>
          <p:cNvPr id="91" name="Rectangle 2"/>
          <p:cNvSpPr>
            <a:spLocks noGrp="1" noChangeArrowheads="1"/>
          </p:cNvSpPr>
          <p:nvPr>
            <p:ph type="title"/>
          </p:nvPr>
        </p:nvSpPr>
        <p:spPr>
          <a:xfrm>
            <a:off x="228600" y="76200"/>
            <a:ext cx="6011862" cy="838200"/>
          </a:xfrm>
        </p:spPr>
        <p:txBody>
          <a:bodyPr/>
          <a:lstStyle/>
          <a:p>
            <a:pPr eaLnBrk="1" hangingPunct="1"/>
            <a:r>
              <a:rPr lang="zh-CN" altLang="en-US" dirty="0" smtClean="0">
                <a:latin typeface="微软雅黑" pitchFamily="34" charset="-122"/>
                <a:ea typeface="微软雅黑" pitchFamily="34" charset="-122"/>
              </a:rPr>
              <a:t>场景物件系统</a:t>
            </a:r>
            <a:r>
              <a:rPr lang="en-US" altLang="zh-CN" dirty="0" smtClean="0">
                <a:latin typeface="微软雅黑" pitchFamily="34" charset="-122"/>
                <a:ea typeface="微软雅黑" pitchFamily="34" charset="-122"/>
              </a:rPr>
              <a:t>-</a:t>
            </a:r>
            <a:r>
              <a:rPr lang="zh-CN" altLang="en-US" dirty="0" smtClean="0">
                <a:latin typeface="微软雅黑" pitchFamily="34" charset="-122"/>
                <a:ea typeface="微软雅黑" pitchFamily="34" charset="-122"/>
              </a:rPr>
              <a:t>灵活的组件模式</a:t>
            </a:r>
          </a:p>
        </p:txBody>
      </p:sp>
      <p:sp>
        <p:nvSpPr>
          <p:cNvPr id="4" name="圆角矩形 3"/>
          <p:cNvSpPr/>
          <p:nvPr/>
        </p:nvSpPr>
        <p:spPr bwMode="auto">
          <a:xfrm>
            <a:off x="1066800" y="1265364"/>
            <a:ext cx="2667000" cy="411036"/>
          </a:xfrm>
          <a:prstGeom prst="roundRect">
            <a:avLst/>
          </a:prstGeom>
          <a:solidFill>
            <a:srgbClr val="00B0F0"/>
          </a:solidFill>
          <a:ln w="9525" cap="flat" cmpd="sng" algn="ctr">
            <a:noFill/>
            <a:prstDash val="solid"/>
            <a:round/>
            <a:headEnd type="none" w="med" len="med"/>
            <a:tailEnd type="none" w="med" len="med"/>
          </a:ln>
          <a:effectLst>
            <a:outerShdw dist="53882" dir="2700000" algn="ctr" rotWithShape="0">
              <a:srgbClr val="969696"/>
            </a:outerShdw>
          </a:effectLst>
        </p:spPr>
        <p:txBody>
          <a:bodyPr vert="horz" wrap="square" lIns="90000" tIns="46800" rIns="90000" bIns="4680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zh-CN" altLang="en-US" sz="1800" b="1" i="0" u="none" strike="noStrike" cap="none" normalizeH="0" baseline="0" dirty="0" smtClean="0">
                <a:ln>
                  <a:noFill/>
                </a:ln>
                <a:solidFill>
                  <a:schemeClr val="bg1"/>
                </a:solidFill>
                <a:effectLst/>
                <a:latin typeface="微软雅黑" pitchFamily="34" charset="-122"/>
                <a:ea typeface="微软雅黑" pitchFamily="34" charset="-122"/>
                <a:cs typeface="楷体"/>
              </a:rPr>
              <a:t>动态物件总结</a:t>
            </a:r>
            <a:endParaRPr kumimoji="0" lang="zh-CN" altLang="en-US" sz="1800" b="1" i="0" u="none" strike="noStrike" cap="none" normalizeH="0" baseline="0" dirty="0" smtClean="0">
              <a:ln>
                <a:noFill/>
              </a:ln>
              <a:solidFill>
                <a:schemeClr val="bg1"/>
              </a:solidFill>
              <a:effectLst/>
              <a:latin typeface="微软雅黑" pitchFamily="34" charset="-122"/>
              <a:ea typeface="微软雅黑" pitchFamily="34" charset="-122"/>
              <a:cs typeface="楷体"/>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3"/>
          <p:cNvSpPr>
            <a:spLocks noGrp="1" noChangeArrowheads="1"/>
          </p:cNvSpPr>
          <p:nvPr>
            <p:ph type="body" idx="1"/>
          </p:nvPr>
        </p:nvSpPr>
        <p:spPr>
          <a:xfrm>
            <a:off x="685800" y="1219200"/>
            <a:ext cx="8229600" cy="4419600"/>
          </a:xfrm>
        </p:spPr>
        <p:txBody>
          <a:bodyPr/>
          <a:lstStyle/>
          <a:p>
            <a:pPr eaLnBrk="1" hangingPunct="1"/>
            <a:r>
              <a:rPr lang="zh-CN" altLang="en-US" dirty="0" smtClean="0">
                <a:latin typeface="微软雅黑" pitchFamily="34" charset="-122"/>
                <a:ea typeface="微软雅黑" pitchFamily="34" charset="-122"/>
              </a:rPr>
              <a:t> 动态物件的开发流程优化</a:t>
            </a:r>
            <a:endParaRPr lang="en-US" altLang="zh-CN" dirty="0" smtClean="0">
              <a:latin typeface="微软雅黑" pitchFamily="34" charset="-122"/>
              <a:ea typeface="微软雅黑" pitchFamily="34" charset="-122"/>
            </a:endParaRPr>
          </a:p>
          <a:p>
            <a:pPr eaLnBrk="1" hangingPunct="1"/>
            <a:endParaRPr lang="en-US" altLang="zh-CN" dirty="0" smtClean="0">
              <a:latin typeface="微软雅黑" pitchFamily="34" charset="-122"/>
              <a:ea typeface="微软雅黑" pitchFamily="34" charset="-122"/>
            </a:endParaRPr>
          </a:p>
          <a:p>
            <a:pPr lvl="1" eaLnBrk="1" hangingPunct="1"/>
            <a:r>
              <a:rPr lang="en-US" altLang="zh-CN" b="0" dirty="0" err="1" smtClean="0">
                <a:latin typeface="微软雅黑" pitchFamily="34" charset="-122"/>
                <a:ea typeface="微软雅黑" pitchFamily="34" charset="-122"/>
              </a:rPr>
              <a:t>FlowGraph</a:t>
            </a:r>
            <a:r>
              <a:rPr lang="zh-CN" altLang="en-US" b="0" dirty="0" smtClean="0">
                <a:latin typeface="微软雅黑" pitchFamily="34" charset="-122"/>
                <a:ea typeface="微软雅黑" pitchFamily="34" charset="-122"/>
              </a:rPr>
              <a:t>改动成本高，</a:t>
            </a:r>
            <a:r>
              <a:rPr lang="en-US" altLang="zh-CN" b="0" dirty="0" smtClean="0">
                <a:latin typeface="微软雅黑" pitchFamily="34" charset="-122"/>
                <a:ea typeface="微软雅黑" pitchFamily="34" charset="-122"/>
              </a:rPr>
              <a:t>BT</a:t>
            </a:r>
            <a:r>
              <a:rPr lang="zh-CN" altLang="en-US" b="0" dirty="0" smtClean="0">
                <a:latin typeface="微软雅黑" pitchFamily="34" charset="-122"/>
                <a:ea typeface="微软雅黑" pitchFamily="34" charset="-122"/>
              </a:rPr>
              <a:t>怪物成熟方案</a:t>
            </a:r>
            <a:endParaRPr lang="en-US" altLang="zh-CN" b="0" dirty="0" smtClean="0">
              <a:latin typeface="微软雅黑" pitchFamily="34" charset="-122"/>
              <a:ea typeface="微软雅黑" pitchFamily="34" charset="-122"/>
            </a:endParaRPr>
          </a:p>
          <a:p>
            <a:pPr lvl="1" eaLnBrk="1" hangingPunct="1"/>
            <a:r>
              <a:rPr lang="en-US" altLang="zh-CN" b="0" dirty="0" smtClean="0">
                <a:latin typeface="微软雅黑" pitchFamily="34" charset="-122"/>
                <a:ea typeface="微软雅黑" pitchFamily="34" charset="-122"/>
              </a:rPr>
              <a:t>BT</a:t>
            </a:r>
            <a:r>
              <a:rPr lang="zh-CN" altLang="en-US" b="0" dirty="0" smtClean="0">
                <a:latin typeface="微软雅黑" pitchFamily="34" charset="-122"/>
                <a:ea typeface="微软雅黑" pitchFamily="34" charset="-122"/>
              </a:rPr>
              <a:t>优势：支持动态创建，有项目内完善的编辑器和</a:t>
            </a:r>
            <a:r>
              <a:rPr lang="en-US" altLang="zh-CN" b="0" dirty="0" smtClean="0">
                <a:latin typeface="微软雅黑" pitchFamily="34" charset="-122"/>
                <a:ea typeface="微软雅黑" pitchFamily="34" charset="-122"/>
              </a:rPr>
              <a:t>debug</a:t>
            </a:r>
            <a:r>
              <a:rPr lang="zh-CN" altLang="en-US" b="0" dirty="0" smtClean="0">
                <a:latin typeface="微软雅黑" pitchFamily="34" charset="-122"/>
                <a:ea typeface="微软雅黑" pitchFamily="34" charset="-122"/>
              </a:rPr>
              <a:t>工具，支持远程调试 </a:t>
            </a:r>
            <a:endParaRPr lang="en-US" altLang="zh-CN" b="0" dirty="0" smtClean="0">
              <a:latin typeface="微软雅黑" pitchFamily="34" charset="-122"/>
              <a:ea typeface="微软雅黑" pitchFamily="34" charset="-122"/>
            </a:endParaRPr>
          </a:p>
          <a:p>
            <a:pPr lvl="1" eaLnBrk="1" hangingPunct="1"/>
            <a:r>
              <a:rPr lang="zh-CN" altLang="en-US" b="0" dirty="0" smtClean="0">
                <a:latin typeface="微软雅黑" pitchFamily="34" charset="-122"/>
                <a:ea typeface="微软雅黑" pitchFamily="34" charset="-122"/>
              </a:rPr>
              <a:t>缺点：物件间相互引用没有</a:t>
            </a:r>
            <a:r>
              <a:rPr lang="en-US" altLang="zh-CN" b="0" dirty="0" smtClean="0">
                <a:latin typeface="微软雅黑" pitchFamily="34" charset="-122"/>
                <a:ea typeface="微软雅黑" pitchFamily="34" charset="-122"/>
              </a:rPr>
              <a:t>flow graph</a:t>
            </a:r>
            <a:r>
              <a:rPr lang="zh-CN" altLang="en-US" b="0" dirty="0" smtClean="0">
                <a:latin typeface="微软雅黑" pitchFamily="34" charset="-122"/>
                <a:ea typeface="微软雅黑" pitchFamily="34" charset="-122"/>
              </a:rPr>
              <a:t>直观</a:t>
            </a:r>
            <a:endParaRPr lang="en-US" altLang="zh-CN" b="0" dirty="0" smtClean="0">
              <a:latin typeface="微软雅黑" pitchFamily="34" charset="-122"/>
              <a:ea typeface="微软雅黑" pitchFamily="34" charset="-122"/>
            </a:endParaRPr>
          </a:p>
        </p:txBody>
      </p:sp>
      <p:sp>
        <p:nvSpPr>
          <p:cNvPr id="91" name="Rectangle 2"/>
          <p:cNvSpPr>
            <a:spLocks noGrp="1" noChangeArrowheads="1"/>
          </p:cNvSpPr>
          <p:nvPr>
            <p:ph type="title"/>
          </p:nvPr>
        </p:nvSpPr>
        <p:spPr>
          <a:xfrm>
            <a:off x="236538" y="76200"/>
            <a:ext cx="6011862" cy="838200"/>
          </a:xfrm>
        </p:spPr>
        <p:txBody>
          <a:bodyPr/>
          <a:lstStyle/>
          <a:p>
            <a:pPr eaLnBrk="1" hangingPunct="1"/>
            <a:r>
              <a:rPr lang="zh-CN" altLang="en-US" dirty="0" smtClean="0">
                <a:latin typeface="微软雅黑" pitchFamily="34" charset="-122"/>
                <a:ea typeface="微软雅黑" pitchFamily="34" charset="-122"/>
              </a:rPr>
              <a:t>场景物件系统</a:t>
            </a:r>
            <a:r>
              <a:rPr lang="en-US" altLang="zh-CN" dirty="0" smtClean="0">
                <a:latin typeface="微软雅黑" pitchFamily="34" charset="-122"/>
                <a:ea typeface="微软雅黑" pitchFamily="34" charset="-122"/>
              </a:rPr>
              <a:t>-BT</a:t>
            </a:r>
            <a:r>
              <a:rPr lang="zh-CN" altLang="en-US" dirty="0" smtClean="0">
                <a:latin typeface="微软雅黑" pitchFamily="34" charset="-122"/>
                <a:ea typeface="微软雅黑" pitchFamily="34" charset="-122"/>
              </a:rPr>
              <a:t>功能集成</a:t>
            </a:r>
          </a:p>
        </p:txBody>
      </p:sp>
      <p:sp>
        <p:nvSpPr>
          <p:cNvPr id="4" name="圆角矩形 3"/>
          <p:cNvSpPr/>
          <p:nvPr/>
        </p:nvSpPr>
        <p:spPr bwMode="auto">
          <a:xfrm>
            <a:off x="1066800" y="1265364"/>
            <a:ext cx="4419600" cy="411036"/>
          </a:xfrm>
          <a:prstGeom prst="roundRect">
            <a:avLst/>
          </a:prstGeom>
          <a:solidFill>
            <a:srgbClr val="00B0F0"/>
          </a:solidFill>
          <a:ln w="9525" cap="flat" cmpd="sng" algn="ctr">
            <a:noFill/>
            <a:prstDash val="solid"/>
            <a:round/>
            <a:headEnd type="none" w="med" len="med"/>
            <a:tailEnd type="none" w="med" len="med"/>
          </a:ln>
          <a:effectLst>
            <a:outerShdw dist="53882" dir="2700000" algn="ctr" rotWithShape="0">
              <a:srgbClr val="969696"/>
            </a:outerShdw>
          </a:effectLst>
        </p:spPr>
        <p:txBody>
          <a:bodyPr vert="horz" wrap="square" lIns="90000" tIns="46800" rIns="90000" bIns="4680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zh-CN" altLang="en-US" sz="1800" b="1" i="0" u="none" strike="noStrike" cap="none" normalizeH="0" baseline="0" dirty="0" smtClean="0">
                <a:ln>
                  <a:noFill/>
                </a:ln>
                <a:solidFill>
                  <a:schemeClr val="bg1"/>
                </a:solidFill>
                <a:effectLst/>
                <a:latin typeface="微软雅黑" pitchFamily="34" charset="-122"/>
                <a:ea typeface="微软雅黑" pitchFamily="34" charset="-122"/>
                <a:cs typeface="楷体"/>
              </a:rPr>
              <a:t>动态物件可视化逻辑</a:t>
            </a:r>
            <a:r>
              <a:rPr kumimoji="0" lang="en-US" altLang="zh-CN" sz="1800" b="1" i="0" u="none" strike="noStrike" cap="none" normalizeH="0" baseline="0" dirty="0" smtClean="0">
                <a:ln>
                  <a:noFill/>
                </a:ln>
                <a:solidFill>
                  <a:schemeClr val="bg1"/>
                </a:solidFill>
                <a:effectLst/>
                <a:latin typeface="微软雅黑" pitchFamily="34" charset="-122"/>
                <a:ea typeface="微软雅黑" pitchFamily="34" charset="-122"/>
                <a:cs typeface="楷体"/>
              </a:rPr>
              <a:t>FG</a:t>
            </a:r>
            <a:r>
              <a:rPr kumimoji="0" lang="zh-CN" altLang="en-US" sz="1800" b="1" i="0" u="none" strike="noStrike" cap="none" normalizeH="0" baseline="0" dirty="0" smtClean="0">
                <a:ln>
                  <a:noFill/>
                </a:ln>
                <a:solidFill>
                  <a:schemeClr val="bg1"/>
                </a:solidFill>
                <a:effectLst/>
                <a:latin typeface="微软雅黑" pitchFamily="34" charset="-122"/>
                <a:ea typeface="微软雅黑" pitchFamily="34" charset="-122"/>
                <a:cs typeface="楷体"/>
              </a:rPr>
              <a:t>的替代方案</a:t>
            </a:r>
            <a:r>
              <a:rPr kumimoji="0" lang="en-US" altLang="zh-CN" sz="1800" b="1" i="0" u="none" strike="noStrike" cap="none" normalizeH="0" baseline="0" dirty="0" smtClean="0">
                <a:ln>
                  <a:noFill/>
                </a:ln>
                <a:solidFill>
                  <a:schemeClr val="bg1"/>
                </a:solidFill>
                <a:effectLst/>
                <a:latin typeface="微软雅黑" pitchFamily="34" charset="-122"/>
                <a:ea typeface="微软雅黑" pitchFamily="34" charset="-122"/>
                <a:cs typeface="楷体"/>
              </a:rPr>
              <a:t>BT</a:t>
            </a:r>
            <a:endParaRPr kumimoji="0" lang="zh-CN" altLang="en-US" sz="1800" b="1" i="0" u="none" strike="noStrike" cap="none" normalizeH="0" baseline="0" dirty="0" smtClean="0">
              <a:ln>
                <a:noFill/>
              </a:ln>
              <a:solidFill>
                <a:schemeClr val="bg1"/>
              </a:solidFill>
              <a:effectLst/>
              <a:latin typeface="微软雅黑" pitchFamily="34" charset="-122"/>
              <a:ea typeface="微软雅黑" pitchFamily="34" charset="-122"/>
              <a:cs typeface="楷体"/>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3"/>
          <p:cNvSpPr>
            <a:spLocks noGrp="1" noChangeArrowheads="1"/>
          </p:cNvSpPr>
          <p:nvPr>
            <p:ph type="body" idx="1"/>
          </p:nvPr>
        </p:nvSpPr>
        <p:spPr>
          <a:xfrm>
            <a:off x="685800" y="1219200"/>
            <a:ext cx="8229600" cy="4419600"/>
          </a:xfrm>
        </p:spPr>
        <p:txBody>
          <a:bodyPr/>
          <a:lstStyle/>
          <a:p>
            <a:pPr eaLnBrk="1" hangingPunct="1"/>
            <a:r>
              <a:rPr lang="zh-CN" altLang="en-US" dirty="0" smtClean="0">
                <a:latin typeface="微软雅黑" pitchFamily="34" charset="-122"/>
                <a:ea typeface="微软雅黑" pitchFamily="34" charset="-122"/>
              </a:rPr>
              <a:t> 动态物件的开</a:t>
            </a:r>
            <a:endParaRPr lang="en-US" altLang="zh-CN" dirty="0" smtClean="0">
              <a:latin typeface="微软雅黑" pitchFamily="34" charset="-122"/>
              <a:ea typeface="微软雅黑" pitchFamily="34" charset="-122"/>
            </a:endParaRPr>
          </a:p>
          <a:p>
            <a:pPr eaLnBrk="1" hangingPunct="1"/>
            <a:endParaRPr lang="en-US" altLang="zh-CN" dirty="0" smtClean="0">
              <a:latin typeface="微软雅黑" pitchFamily="34" charset="-122"/>
              <a:ea typeface="微软雅黑" pitchFamily="34" charset="-122"/>
            </a:endParaRPr>
          </a:p>
        </p:txBody>
      </p:sp>
      <p:sp>
        <p:nvSpPr>
          <p:cNvPr id="91" name="Rectangle 2"/>
          <p:cNvSpPr>
            <a:spLocks noGrp="1" noChangeArrowheads="1"/>
          </p:cNvSpPr>
          <p:nvPr>
            <p:ph type="title"/>
          </p:nvPr>
        </p:nvSpPr>
        <p:spPr>
          <a:xfrm>
            <a:off x="236538" y="76200"/>
            <a:ext cx="6011862" cy="838200"/>
          </a:xfrm>
        </p:spPr>
        <p:txBody>
          <a:bodyPr/>
          <a:lstStyle/>
          <a:p>
            <a:pPr eaLnBrk="1" hangingPunct="1"/>
            <a:r>
              <a:rPr lang="zh-CN" altLang="en-US" dirty="0" smtClean="0">
                <a:latin typeface="微软雅黑" pitchFamily="34" charset="-122"/>
                <a:ea typeface="微软雅黑" pitchFamily="34" charset="-122"/>
              </a:rPr>
              <a:t>场景物件系统</a:t>
            </a:r>
            <a:r>
              <a:rPr lang="en-US" altLang="zh-CN" dirty="0" smtClean="0">
                <a:latin typeface="微软雅黑" pitchFamily="34" charset="-122"/>
                <a:ea typeface="微软雅黑" pitchFamily="34" charset="-122"/>
              </a:rPr>
              <a:t>-BT</a:t>
            </a:r>
            <a:r>
              <a:rPr lang="zh-CN" altLang="en-US" dirty="0" smtClean="0">
                <a:latin typeface="微软雅黑" pitchFamily="34" charset="-122"/>
                <a:ea typeface="微软雅黑" pitchFamily="34" charset="-122"/>
              </a:rPr>
              <a:t>功能集成</a:t>
            </a:r>
          </a:p>
        </p:txBody>
      </p:sp>
      <p:sp>
        <p:nvSpPr>
          <p:cNvPr id="4" name="圆角矩形 3"/>
          <p:cNvSpPr/>
          <p:nvPr/>
        </p:nvSpPr>
        <p:spPr bwMode="auto">
          <a:xfrm>
            <a:off x="1066800" y="1265364"/>
            <a:ext cx="2590800" cy="411036"/>
          </a:xfrm>
          <a:prstGeom prst="roundRect">
            <a:avLst/>
          </a:prstGeom>
          <a:solidFill>
            <a:srgbClr val="00B0F0"/>
          </a:solidFill>
          <a:ln w="9525" cap="flat" cmpd="sng" algn="ctr">
            <a:noFill/>
            <a:prstDash val="solid"/>
            <a:round/>
            <a:headEnd type="none" w="med" len="med"/>
            <a:tailEnd type="none" w="med" len="med"/>
          </a:ln>
          <a:effectLst>
            <a:outerShdw dist="53882" dir="2700000" algn="ctr" rotWithShape="0">
              <a:srgbClr val="969696"/>
            </a:outerShdw>
          </a:effectLst>
        </p:spPr>
        <p:txBody>
          <a:bodyPr vert="horz" wrap="square" lIns="90000" tIns="46800" rIns="90000" bIns="4680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r>
              <a:rPr lang="en-US" altLang="zh-CN" sz="1800" dirty="0" smtClean="0">
                <a:solidFill>
                  <a:schemeClr val="bg1"/>
                </a:solidFill>
                <a:latin typeface="微软雅黑" pitchFamily="34" charset="-122"/>
                <a:ea typeface="微软雅黑" pitchFamily="34" charset="-122"/>
                <a:cs typeface="楷体"/>
              </a:rPr>
              <a:t>Behavior Tree </a:t>
            </a:r>
            <a:r>
              <a:rPr lang="zh-CN" altLang="en-US" sz="1800" dirty="0" smtClean="0">
                <a:solidFill>
                  <a:schemeClr val="bg1"/>
                </a:solidFill>
                <a:latin typeface="微软雅黑" pitchFamily="34" charset="-122"/>
                <a:ea typeface="微软雅黑" pitchFamily="34" charset="-122"/>
                <a:cs typeface="楷体"/>
              </a:rPr>
              <a:t>示例</a:t>
            </a:r>
            <a:endParaRPr kumimoji="0" lang="zh-CN" altLang="en-US" sz="1800" b="1" i="0" u="none" strike="noStrike" cap="none" normalizeH="0" baseline="0" dirty="0" smtClean="0">
              <a:ln>
                <a:noFill/>
              </a:ln>
              <a:solidFill>
                <a:schemeClr val="bg1"/>
              </a:solidFill>
              <a:effectLst/>
              <a:latin typeface="微软雅黑" pitchFamily="34" charset="-122"/>
              <a:ea typeface="微软雅黑" pitchFamily="34" charset="-122"/>
              <a:cs typeface="楷体"/>
            </a:endParaRPr>
          </a:p>
        </p:txBody>
      </p:sp>
      <p:pic>
        <p:nvPicPr>
          <p:cNvPr id="5" name="Picture 2"/>
          <p:cNvPicPr>
            <a:picLocks noChangeAspect="1" noChangeArrowheads="1"/>
          </p:cNvPicPr>
          <p:nvPr/>
        </p:nvPicPr>
        <p:blipFill>
          <a:blip r:embed="rId3"/>
          <a:srcRect/>
          <a:stretch>
            <a:fillRect/>
          </a:stretch>
        </p:blipFill>
        <p:spPr bwMode="auto">
          <a:xfrm>
            <a:off x="552450" y="1752600"/>
            <a:ext cx="8039100" cy="432435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3"/>
          <p:cNvSpPr>
            <a:spLocks noGrp="1" noChangeArrowheads="1"/>
          </p:cNvSpPr>
          <p:nvPr>
            <p:ph type="body" idx="1"/>
          </p:nvPr>
        </p:nvSpPr>
        <p:spPr>
          <a:xfrm>
            <a:off x="685800" y="1219200"/>
            <a:ext cx="8229600" cy="4419600"/>
          </a:xfrm>
        </p:spPr>
        <p:txBody>
          <a:bodyPr/>
          <a:lstStyle/>
          <a:p>
            <a:pPr eaLnBrk="1" hangingPunct="1"/>
            <a:r>
              <a:rPr lang="zh-CN" altLang="en-US" dirty="0" smtClean="0">
                <a:latin typeface="微软雅黑" pitchFamily="34" charset="-122"/>
                <a:ea typeface="微软雅黑" pitchFamily="34" charset="-122"/>
              </a:rPr>
              <a:t> 动态物件的开发流程优化</a:t>
            </a:r>
            <a:endParaRPr lang="en-US" altLang="zh-CN" dirty="0" smtClean="0">
              <a:latin typeface="微软雅黑" pitchFamily="34" charset="-122"/>
              <a:ea typeface="微软雅黑" pitchFamily="34" charset="-122"/>
            </a:endParaRPr>
          </a:p>
          <a:p>
            <a:pPr eaLnBrk="1" hangingPunct="1"/>
            <a:endParaRPr lang="en-US" altLang="zh-CN" dirty="0" smtClean="0">
              <a:latin typeface="微软雅黑" pitchFamily="34" charset="-122"/>
              <a:ea typeface="微软雅黑" pitchFamily="34" charset="-122"/>
            </a:endParaRPr>
          </a:p>
        </p:txBody>
      </p:sp>
      <p:sp>
        <p:nvSpPr>
          <p:cNvPr id="91" name="Rectangle 2"/>
          <p:cNvSpPr>
            <a:spLocks noGrp="1" noChangeArrowheads="1"/>
          </p:cNvSpPr>
          <p:nvPr>
            <p:ph type="title"/>
          </p:nvPr>
        </p:nvSpPr>
        <p:spPr>
          <a:xfrm>
            <a:off x="236538" y="76200"/>
            <a:ext cx="6011862" cy="838200"/>
          </a:xfrm>
        </p:spPr>
        <p:txBody>
          <a:bodyPr/>
          <a:lstStyle/>
          <a:p>
            <a:pPr eaLnBrk="1" hangingPunct="1"/>
            <a:r>
              <a:rPr lang="zh-CN" altLang="en-US" dirty="0" smtClean="0">
                <a:latin typeface="微软雅黑" pitchFamily="34" charset="-122"/>
                <a:ea typeface="微软雅黑" pitchFamily="34" charset="-122"/>
              </a:rPr>
              <a:t>场景物件系统</a:t>
            </a:r>
            <a:r>
              <a:rPr lang="en-US" altLang="zh-CN" dirty="0" smtClean="0">
                <a:latin typeface="微软雅黑" pitchFamily="34" charset="-122"/>
                <a:ea typeface="微软雅黑" pitchFamily="34" charset="-122"/>
              </a:rPr>
              <a:t>-</a:t>
            </a:r>
            <a:r>
              <a:rPr lang="zh-CN" altLang="en-US" dirty="0" smtClean="0">
                <a:latin typeface="微软雅黑" pitchFamily="34" charset="-122"/>
                <a:ea typeface="微软雅黑" pitchFamily="34" charset="-122"/>
              </a:rPr>
              <a:t>模块交互</a:t>
            </a:r>
          </a:p>
        </p:txBody>
      </p:sp>
      <p:sp>
        <p:nvSpPr>
          <p:cNvPr id="4" name="圆角矩形 3"/>
          <p:cNvSpPr/>
          <p:nvPr/>
        </p:nvSpPr>
        <p:spPr bwMode="auto">
          <a:xfrm>
            <a:off x="1066800" y="1265364"/>
            <a:ext cx="4419600" cy="411036"/>
          </a:xfrm>
          <a:prstGeom prst="roundRect">
            <a:avLst/>
          </a:prstGeom>
          <a:solidFill>
            <a:srgbClr val="00B0F0"/>
          </a:solidFill>
          <a:ln w="9525" cap="flat" cmpd="sng" algn="ctr">
            <a:noFill/>
            <a:prstDash val="solid"/>
            <a:round/>
            <a:headEnd type="none" w="med" len="med"/>
            <a:tailEnd type="none" w="med" len="med"/>
          </a:ln>
          <a:effectLst>
            <a:outerShdw dist="53882" dir="2700000" algn="ctr" rotWithShape="0">
              <a:srgbClr val="969696"/>
            </a:outerShdw>
          </a:effectLst>
        </p:spPr>
        <p:txBody>
          <a:bodyPr vert="horz" wrap="square" lIns="90000" tIns="46800" rIns="90000" bIns="4680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zh-CN" altLang="en-US" sz="1800" b="1" i="0" u="none" strike="noStrike" cap="none" normalizeH="0" baseline="0" dirty="0" smtClean="0">
                <a:ln>
                  <a:noFill/>
                </a:ln>
                <a:solidFill>
                  <a:schemeClr val="bg1"/>
                </a:solidFill>
                <a:effectLst/>
                <a:latin typeface="微软雅黑" pitchFamily="34" charset="-122"/>
                <a:ea typeface="微软雅黑" pitchFamily="34" charset="-122"/>
                <a:cs typeface="楷体"/>
              </a:rPr>
              <a:t>模块划分和功能分配</a:t>
            </a:r>
          </a:p>
        </p:txBody>
      </p:sp>
      <p:pic>
        <p:nvPicPr>
          <p:cNvPr id="3074" name="Picture 2"/>
          <p:cNvPicPr>
            <a:picLocks noChangeAspect="1" noChangeArrowheads="1"/>
          </p:cNvPicPr>
          <p:nvPr/>
        </p:nvPicPr>
        <p:blipFill>
          <a:blip r:embed="rId3"/>
          <a:srcRect/>
          <a:stretch>
            <a:fillRect/>
          </a:stretch>
        </p:blipFill>
        <p:spPr bwMode="auto">
          <a:xfrm>
            <a:off x="2066925" y="2124075"/>
            <a:ext cx="5010150" cy="359092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3"/>
          <p:cNvSpPr>
            <a:spLocks noGrp="1" noChangeArrowheads="1"/>
          </p:cNvSpPr>
          <p:nvPr>
            <p:ph type="body" idx="1"/>
          </p:nvPr>
        </p:nvSpPr>
        <p:spPr>
          <a:xfrm>
            <a:off x="685800" y="1219200"/>
            <a:ext cx="8229600" cy="4419600"/>
          </a:xfrm>
        </p:spPr>
        <p:txBody>
          <a:bodyPr/>
          <a:lstStyle/>
          <a:p>
            <a:pPr eaLnBrk="1" hangingPunct="1"/>
            <a:r>
              <a:rPr lang="zh-CN" altLang="en-US" dirty="0" smtClean="0">
                <a:latin typeface="微软雅黑" pitchFamily="34" charset="-122"/>
                <a:ea typeface="微软雅黑" pitchFamily="34" charset="-122"/>
              </a:rPr>
              <a:t> 动态物件的开发流程优化</a:t>
            </a:r>
            <a:endParaRPr lang="en-US" altLang="zh-CN" dirty="0" smtClean="0">
              <a:latin typeface="微软雅黑" pitchFamily="34" charset="-122"/>
              <a:ea typeface="微软雅黑" pitchFamily="34" charset="-122"/>
            </a:endParaRPr>
          </a:p>
          <a:p>
            <a:pPr eaLnBrk="1" hangingPunct="1"/>
            <a:endParaRPr lang="en-US" altLang="zh-CN" dirty="0" smtClean="0">
              <a:latin typeface="微软雅黑" pitchFamily="34" charset="-122"/>
              <a:ea typeface="微软雅黑" pitchFamily="34" charset="-122"/>
            </a:endParaRPr>
          </a:p>
        </p:txBody>
      </p:sp>
      <p:sp>
        <p:nvSpPr>
          <p:cNvPr id="91" name="Rectangle 2"/>
          <p:cNvSpPr>
            <a:spLocks noGrp="1" noChangeArrowheads="1"/>
          </p:cNvSpPr>
          <p:nvPr>
            <p:ph type="title"/>
          </p:nvPr>
        </p:nvSpPr>
        <p:spPr>
          <a:xfrm>
            <a:off x="236538" y="76200"/>
            <a:ext cx="6011862" cy="838200"/>
          </a:xfrm>
        </p:spPr>
        <p:txBody>
          <a:bodyPr/>
          <a:lstStyle/>
          <a:p>
            <a:pPr eaLnBrk="1" hangingPunct="1"/>
            <a:r>
              <a:rPr lang="zh-CN" altLang="en-US" dirty="0" smtClean="0">
                <a:latin typeface="微软雅黑" pitchFamily="34" charset="-122"/>
                <a:ea typeface="微软雅黑" pitchFamily="34" charset="-122"/>
              </a:rPr>
              <a:t>场景物件系统</a:t>
            </a:r>
            <a:r>
              <a:rPr lang="en-US" altLang="zh-CN" dirty="0" smtClean="0">
                <a:latin typeface="微软雅黑" pitchFamily="34" charset="-122"/>
                <a:ea typeface="微软雅黑" pitchFamily="34" charset="-122"/>
              </a:rPr>
              <a:t>-</a:t>
            </a:r>
            <a:r>
              <a:rPr lang="zh-CN" altLang="en-US" dirty="0" smtClean="0">
                <a:latin typeface="微软雅黑" pitchFamily="34" charset="-122"/>
                <a:ea typeface="微软雅黑" pitchFamily="34" charset="-122"/>
              </a:rPr>
              <a:t>同步方案</a:t>
            </a:r>
          </a:p>
        </p:txBody>
      </p:sp>
      <p:sp>
        <p:nvSpPr>
          <p:cNvPr id="4" name="圆角矩形 3"/>
          <p:cNvSpPr/>
          <p:nvPr/>
        </p:nvSpPr>
        <p:spPr bwMode="auto">
          <a:xfrm>
            <a:off x="1066800" y="1265364"/>
            <a:ext cx="4419600" cy="411036"/>
          </a:xfrm>
          <a:prstGeom prst="roundRect">
            <a:avLst/>
          </a:prstGeom>
          <a:solidFill>
            <a:srgbClr val="00B0F0"/>
          </a:solidFill>
          <a:ln w="9525" cap="flat" cmpd="sng" algn="ctr">
            <a:noFill/>
            <a:prstDash val="solid"/>
            <a:round/>
            <a:headEnd type="none" w="med" len="med"/>
            <a:tailEnd type="none" w="med" len="med"/>
          </a:ln>
          <a:effectLst>
            <a:outerShdw dist="53882" dir="2700000" algn="ctr" rotWithShape="0">
              <a:srgbClr val="969696"/>
            </a:outerShdw>
          </a:effectLst>
        </p:spPr>
        <p:txBody>
          <a:bodyPr vert="horz" wrap="square" lIns="90000" tIns="46800" rIns="90000" bIns="4680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r>
              <a:rPr lang="zh-CN" altLang="en-US" sz="1800" dirty="0" smtClean="0">
                <a:solidFill>
                  <a:schemeClr val="bg1"/>
                </a:solidFill>
                <a:latin typeface="微软雅黑" pitchFamily="34" charset="-122"/>
                <a:ea typeface="微软雅黑" pitchFamily="34" charset="-122"/>
                <a:cs typeface="楷体"/>
              </a:rPr>
              <a:t>无恢复逻辑的物件同步方案</a:t>
            </a:r>
            <a:endParaRPr kumimoji="0" lang="zh-CN" altLang="en-US" sz="1800" b="1" i="0" u="none" strike="noStrike" cap="none" normalizeH="0" baseline="0" dirty="0" smtClean="0">
              <a:ln>
                <a:noFill/>
              </a:ln>
              <a:solidFill>
                <a:schemeClr val="bg1"/>
              </a:solidFill>
              <a:effectLst/>
              <a:latin typeface="微软雅黑" pitchFamily="34" charset="-122"/>
              <a:ea typeface="微软雅黑" pitchFamily="34" charset="-122"/>
              <a:cs typeface="楷体"/>
            </a:endParaRPr>
          </a:p>
        </p:txBody>
      </p:sp>
      <p:pic>
        <p:nvPicPr>
          <p:cNvPr id="4098" name="Picture 2"/>
          <p:cNvPicPr>
            <a:picLocks noChangeAspect="1" noChangeArrowheads="1"/>
          </p:cNvPicPr>
          <p:nvPr/>
        </p:nvPicPr>
        <p:blipFill>
          <a:blip r:embed="rId3"/>
          <a:srcRect/>
          <a:stretch>
            <a:fillRect/>
          </a:stretch>
        </p:blipFill>
        <p:spPr bwMode="auto">
          <a:xfrm>
            <a:off x="2133600" y="2057400"/>
            <a:ext cx="4829175" cy="39624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3"/>
          <p:cNvSpPr>
            <a:spLocks noGrp="1" noChangeArrowheads="1"/>
          </p:cNvSpPr>
          <p:nvPr>
            <p:ph type="body" idx="1"/>
          </p:nvPr>
        </p:nvSpPr>
        <p:spPr>
          <a:xfrm>
            <a:off x="685800" y="1219200"/>
            <a:ext cx="8229600" cy="4419600"/>
          </a:xfrm>
        </p:spPr>
        <p:txBody>
          <a:bodyPr/>
          <a:lstStyle/>
          <a:p>
            <a:pPr eaLnBrk="1" hangingPunct="1"/>
            <a:r>
              <a:rPr lang="zh-CN" altLang="en-US" dirty="0" smtClean="0">
                <a:latin typeface="微软雅黑" pitchFamily="34" charset="-122"/>
                <a:ea typeface="微软雅黑" pitchFamily="34" charset="-122"/>
              </a:rPr>
              <a:t> 动态物件的开发流程优化</a:t>
            </a:r>
            <a:endParaRPr lang="en-US" altLang="zh-CN" dirty="0" smtClean="0">
              <a:latin typeface="微软雅黑" pitchFamily="34" charset="-122"/>
              <a:ea typeface="微软雅黑" pitchFamily="34" charset="-122"/>
            </a:endParaRPr>
          </a:p>
          <a:p>
            <a:pPr eaLnBrk="1" hangingPunct="1"/>
            <a:endParaRPr lang="en-US" altLang="zh-CN" dirty="0" smtClean="0">
              <a:latin typeface="微软雅黑" pitchFamily="34" charset="-122"/>
              <a:ea typeface="微软雅黑" pitchFamily="34" charset="-122"/>
            </a:endParaRPr>
          </a:p>
        </p:txBody>
      </p:sp>
      <p:sp>
        <p:nvSpPr>
          <p:cNvPr id="91" name="Rectangle 2"/>
          <p:cNvSpPr>
            <a:spLocks noGrp="1" noChangeArrowheads="1"/>
          </p:cNvSpPr>
          <p:nvPr>
            <p:ph type="title"/>
          </p:nvPr>
        </p:nvSpPr>
        <p:spPr>
          <a:xfrm>
            <a:off x="236538" y="76200"/>
            <a:ext cx="6011862" cy="838200"/>
          </a:xfrm>
        </p:spPr>
        <p:txBody>
          <a:bodyPr/>
          <a:lstStyle/>
          <a:p>
            <a:pPr eaLnBrk="1" hangingPunct="1"/>
            <a:r>
              <a:rPr lang="zh-CN" altLang="en-US" dirty="0" smtClean="0">
                <a:latin typeface="微软雅黑" pitchFamily="34" charset="-122"/>
                <a:ea typeface="微软雅黑" pitchFamily="34" charset="-122"/>
              </a:rPr>
              <a:t>场景物件系统</a:t>
            </a:r>
            <a:r>
              <a:rPr lang="en-US" altLang="zh-CN" dirty="0" smtClean="0">
                <a:latin typeface="微软雅黑" pitchFamily="34" charset="-122"/>
                <a:ea typeface="微软雅黑" pitchFamily="34" charset="-122"/>
              </a:rPr>
              <a:t>-</a:t>
            </a:r>
            <a:r>
              <a:rPr lang="zh-CN" altLang="en-US" dirty="0" smtClean="0">
                <a:latin typeface="微软雅黑" pitchFamily="34" charset="-122"/>
                <a:ea typeface="微软雅黑" pitchFamily="34" charset="-122"/>
              </a:rPr>
              <a:t>同步方案</a:t>
            </a:r>
          </a:p>
        </p:txBody>
      </p:sp>
      <p:sp>
        <p:nvSpPr>
          <p:cNvPr id="4" name="圆角矩形 3"/>
          <p:cNvSpPr/>
          <p:nvPr/>
        </p:nvSpPr>
        <p:spPr bwMode="auto">
          <a:xfrm>
            <a:off x="1066800" y="1265364"/>
            <a:ext cx="4419600" cy="411036"/>
          </a:xfrm>
          <a:prstGeom prst="roundRect">
            <a:avLst/>
          </a:prstGeom>
          <a:solidFill>
            <a:srgbClr val="00B0F0"/>
          </a:solidFill>
          <a:ln w="9525" cap="flat" cmpd="sng" algn="ctr">
            <a:noFill/>
            <a:prstDash val="solid"/>
            <a:round/>
            <a:headEnd type="none" w="med" len="med"/>
            <a:tailEnd type="none" w="med" len="med"/>
          </a:ln>
          <a:effectLst>
            <a:outerShdw dist="53882" dir="2700000" algn="ctr" rotWithShape="0">
              <a:srgbClr val="969696"/>
            </a:outerShdw>
          </a:effectLst>
        </p:spPr>
        <p:txBody>
          <a:bodyPr vert="horz" wrap="square" lIns="90000" tIns="46800" rIns="90000" bIns="4680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r>
              <a:rPr lang="zh-CN" altLang="en-US" sz="1800" dirty="0" smtClean="0">
                <a:solidFill>
                  <a:schemeClr val="bg1"/>
                </a:solidFill>
                <a:latin typeface="微软雅黑" pitchFamily="34" charset="-122"/>
                <a:ea typeface="微软雅黑" pitchFamily="34" charset="-122"/>
                <a:cs typeface="楷体"/>
              </a:rPr>
              <a:t>有恢复逻辑的物件同步方案</a:t>
            </a:r>
            <a:endParaRPr kumimoji="0" lang="zh-CN" altLang="en-US" sz="1800" b="1" i="0" u="none" strike="noStrike" cap="none" normalizeH="0" baseline="0" dirty="0" smtClean="0">
              <a:ln>
                <a:noFill/>
              </a:ln>
              <a:solidFill>
                <a:schemeClr val="bg1"/>
              </a:solidFill>
              <a:effectLst/>
              <a:latin typeface="微软雅黑" pitchFamily="34" charset="-122"/>
              <a:ea typeface="微软雅黑" pitchFamily="34" charset="-122"/>
              <a:cs typeface="楷体"/>
            </a:endParaRPr>
          </a:p>
        </p:txBody>
      </p:sp>
      <p:pic>
        <p:nvPicPr>
          <p:cNvPr id="5122" name="Picture 2"/>
          <p:cNvPicPr>
            <a:picLocks noChangeAspect="1" noChangeArrowheads="1"/>
          </p:cNvPicPr>
          <p:nvPr/>
        </p:nvPicPr>
        <p:blipFill>
          <a:blip r:embed="rId3"/>
          <a:srcRect/>
          <a:stretch>
            <a:fillRect/>
          </a:stretch>
        </p:blipFill>
        <p:spPr bwMode="auto">
          <a:xfrm>
            <a:off x="2133600" y="2057400"/>
            <a:ext cx="5067300" cy="39624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3"/>
          <p:cNvSpPr>
            <a:spLocks noGrp="1" noChangeArrowheads="1"/>
          </p:cNvSpPr>
          <p:nvPr>
            <p:ph type="body" idx="1"/>
          </p:nvPr>
        </p:nvSpPr>
        <p:spPr>
          <a:xfrm>
            <a:off x="685800" y="1219200"/>
            <a:ext cx="8229600" cy="4419600"/>
          </a:xfrm>
        </p:spPr>
        <p:txBody>
          <a:bodyPr/>
          <a:lstStyle/>
          <a:p>
            <a:pPr eaLnBrk="1" hangingPunct="1"/>
            <a:r>
              <a:rPr lang="zh-CN" altLang="en-US" dirty="0" smtClean="0">
                <a:latin typeface="微软雅黑" pitchFamily="34" charset="-122"/>
                <a:ea typeface="微软雅黑" pitchFamily="34" charset="-122"/>
              </a:rPr>
              <a:t> 动态物件的开发流程优化</a:t>
            </a:r>
            <a:endParaRPr lang="en-US" altLang="zh-CN" dirty="0" smtClean="0">
              <a:latin typeface="微软雅黑" pitchFamily="34" charset="-122"/>
              <a:ea typeface="微软雅黑" pitchFamily="34" charset="-122"/>
            </a:endParaRPr>
          </a:p>
          <a:p>
            <a:pPr eaLnBrk="1" hangingPunct="1"/>
            <a:endParaRPr lang="en-US" altLang="zh-CN" dirty="0" smtClean="0">
              <a:latin typeface="微软雅黑" pitchFamily="34" charset="-122"/>
              <a:ea typeface="微软雅黑" pitchFamily="34" charset="-122"/>
            </a:endParaRPr>
          </a:p>
        </p:txBody>
      </p:sp>
      <p:sp>
        <p:nvSpPr>
          <p:cNvPr id="91" name="Rectangle 2"/>
          <p:cNvSpPr>
            <a:spLocks noGrp="1" noChangeArrowheads="1"/>
          </p:cNvSpPr>
          <p:nvPr>
            <p:ph type="title"/>
          </p:nvPr>
        </p:nvSpPr>
        <p:spPr>
          <a:xfrm>
            <a:off x="236538" y="76200"/>
            <a:ext cx="6011862" cy="838200"/>
          </a:xfrm>
        </p:spPr>
        <p:txBody>
          <a:bodyPr/>
          <a:lstStyle/>
          <a:p>
            <a:pPr eaLnBrk="1" hangingPunct="1"/>
            <a:r>
              <a:rPr lang="zh-CN" altLang="en-US" dirty="0" smtClean="0">
                <a:latin typeface="微软雅黑" pitchFamily="34" charset="-122"/>
                <a:ea typeface="微软雅黑" pitchFamily="34" charset="-122"/>
              </a:rPr>
              <a:t>场景物件系统</a:t>
            </a:r>
            <a:r>
              <a:rPr lang="en-US" altLang="zh-CN" dirty="0" smtClean="0">
                <a:latin typeface="微软雅黑" pitchFamily="34" charset="-122"/>
                <a:ea typeface="微软雅黑" pitchFamily="34" charset="-122"/>
              </a:rPr>
              <a:t>-</a:t>
            </a:r>
            <a:r>
              <a:rPr lang="zh-CN" altLang="en-US" dirty="0" smtClean="0">
                <a:latin typeface="微软雅黑" pitchFamily="34" charset="-122"/>
                <a:ea typeface="微软雅黑" pitchFamily="34" charset="-122"/>
              </a:rPr>
              <a:t>同步方案</a:t>
            </a:r>
          </a:p>
        </p:txBody>
      </p:sp>
      <p:sp>
        <p:nvSpPr>
          <p:cNvPr id="4" name="圆角矩形 3"/>
          <p:cNvSpPr/>
          <p:nvPr/>
        </p:nvSpPr>
        <p:spPr bwMode="auto">
          <a:xfrm>
            <a:off x="1066800" y="1265364"/>
            <a:ext cx="4419600" cy="411036"/>
          </a:xfrm>
          <a:prstGeom prst="roundRect">
            <a:avLst/>
          </a:prstGeom>
          <a:solidFill>
            <a:srgbClr val="00B0F0"/>
          </a:solidFill>
          <a:ln w="9525" cap="flat" cmpd="sng" algn="ctr">
            <a:noFill/>
            <a:prstDash val="solid"/>
            <a:round/>
            <a:headEnd type="none" w="med" len="med"/>
            <a:tailEnd type="none" w="med" len="med"/>
          </a:ln>
          <a:effectLst>
            <a:outerShdw dist="53882" dir="2700000" algn="ctr" rotWithShape="0">
              <a:srgbClr val="969696"/>
            </a:outerShdw>
          </a:effectLst>
        </p:spPr>
        <p:txBody>
          <a:bodyPr vert="horz" wrap="square" lIns="90000" tIns="46800" rIns="90000" bIns="4680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r>
              <a:rPr lang="zh-CN" altLang="en-US" sz="1800" dirty="0" smtClean="0">
                <a:solidFill>
                  <a:schemeClr val="bg1"/>
                </a:solidFill>
                <a:latin typeface="微软雅黑" pitchFamily="34" charset="-122"/>
                <a:ea typeface="微软雅黑" pitchFamily="34" charset="-122"/>
                <a:cs typeface="楷体"/>
              </a:rPr>
              <a:t>断线重连的状态恢复方案</a:t>
            </a:r>
            <a:endParaRPr kumimoji="0" lang="zh-CN" altLang="en-US" sz="1800" b="1" i="0" u="none" strike="noStrike" cap="none" normalizeH="0" baseline="0" dirty="0" smtClean="0">
              <a:ln>
                <a:noFill/>
              </a:ln>
              <a:solidFill>
                <a:schemeClr val="bg1"/>
              </a:solidFill>
              <a:effectLst/>
              <a:latin typeface="微软雅黑" pitchFamily="34" charset="-122"/>
              <a:ea typeface="微软雅黑" pitchFamily="34" charset="-122"/>
              <a:cs typeface="楷体"/>
            </a:endParaRPr>
          </a:p>
        </p:txBody>
      </p:sp>
      <p:pic>
        <p:nvPicPr>
          <p:cNvPr id="6" name="Picture 2"/>
          <p:cNvPicPr>
            <a:picLocks noChangeAspect="1" noChangeArrowheads="1"/>
          </p:cNvPicPr>
          <p:nvPr/>
        </p:nvPicPr>
        <p:blipFill>
          <a:blip r:embed="rId3"/>
          <a:srcRect/>
          <a:stretch>
            <a:fillRect/>
          </a:stretch>
        </p:blipFill>
        <p:spPr bwMode="auto">
          <a:xfrm>
            <a:off x="2871788" y="2152650"/>
            <a:ext cx="3400425" cy="340995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228600" y="152400"/>
            <a:ext cx="6011863" cy="838200"/>
          </a:xfrm>
        </p:spPr>
        <p:txBody>
          <a:bodyPr/>
          <a:lstStyle/>
          <a:p>
            <a:pPr eaLnBrk="1" hangingPunct="1"/>
            <a:r>
              <a:rPr lang="zh-CN" altLang="en-US" dirty="0" smtClean="0">
                <a:latin typeface="微软雅黑" pitchFamily="34" charset="-122"/>
                <a:ea typeface="微软雅黑" pitchFamily="34" charset="-122"/>
              </a:rPr>
              <a:t>个人经历概述</a:t>
            </a:r>
          </a:p>
        </p:txBody>
      </p:sp>
      <p:sp>
        <p:nvSpPr>
          <p:cNvPr id="5123" name="Rectangle 3"/>
          <p:cNvSpPr>
            <a:spLocks noGrp="1" noChangeArrowheads="1"/>
          </p:cNvSpPr>
          <p:nvPr>
            <p:ph type="body" idx="1"/>
          </p:nvPr>
        </p:nvSpPr>
        <p:spPr>
          <a:xfrm>
            <a:off x="381000" y="1219200"/>
            <a:ext cx="8382000" cy="5257800"/>
          </a:xfrm>
        </p:spPr>
        <p:txBody>
          <a:bodyPr/>
          <a:lstStyle/>
          <a:p>
            <a:pPr eaLnBrk="1" hangingPunct="1"/>
            <a:r>
              <a:rPr lang="zh-CN" altLang="en-US" sz="2400" dirty="0" smtClean="0">
                <a:latin typeface="微软雅黑" pitchFamily="34" charset="-122"/>
                <a:ea typeface="微软雅黑" pitchFamily="34" charset="-122"/>
              </a:rPr>
              <a:t>经历项目：</a:t>
            </a:r>
            <a:r>
              <a:rPr lang="zh-CN" altLang="en-US" sz="2400" b="0" dirty="0" smtClean="0">
                <a:latin typeface="微软雅黑" pitchFamily="34" charset="-122"/>
                <a:ea typeface="微软雅黑" pitchFamily="34" charset="-122"/>
              </a:rPr>
              <a:t>怪物猎人</a:t>
            </a:r>
            <a:r>
              <a:rPr lang="en-US" altLang="zh-CN" sz="2400" b="0" dirty="0" smtClean="0">
                <a:latin typeface="微软雅黑" pitchFamily="34" charset="-122"/>
                <a:ea typeface="微软雅黑" pitchFamily="34" charset="-122"/>
              </a:rPr>
              <a:t>OL</a:t>
            </a:r>
          </a:p>
          <a:p>
            <a:pPr eaLnBrk="1" hangingPunct="1"/>
            <a:r>
              <a:rPr lang="zh-CN" altLang="en-US" sz="2400" dirty="0" smtClean="0">
                <a:latin typeface="微软雅黑" pitchFamily="34" charset="-122"/>
                <a:ea typeface="微软雅黑" pitchFamily="34" charset="-122"/>
              </a:rPr>
              <a:t>经历时间：</a:t>
            </a:r>
            <a:r>
              <a:rPr lang="en-US" altLang="zh-CN" sz="2400" b="0" dirty="0" smtClean="0">
                <a:latin typeface="微软雅黑" pitchFamily="34" charset="-122"/>
                <a:ea typeface="微软雅黑" pitchFamily="34" charset="-122"/>
              </a:rPr>
              <a:t>2009.7-2014.8</a:t>
            </a:r>
          </a:p>
          <a:p>
            <a:pPr eaLnBrk="1" hangingPunct="1"/>
            <a:r>
              <a:rPr lang="zh-CN" altLang="en-US" sz="2400" dirty="0" smtClean="0">
                <a:latin typeface="微软雅黑" pitchFamily="34" charset="-122"/>
                <a:ea typeface="微软雅黑" pitchFamily="34" charset="-122"/>
              </a:rPr>
              <a:t>经历阶段：</a:t>
            </a:r>
            <a:r>
              <a:rPr lang="zh-CN" altLang="en-US" sz="2400" b="0" dirty="0" smtClean="0">
                <a:latin typeface="微软雅黑" pitchFamily="34" charset="-122"/>
                <a:ea typeface="微软雅黑" pitchFamily="34" charset="-122"/>
              </a:rPr>
              <a:t>立项到第三次封闭测试</a:t>
            </a:r>
            <a:endParaRPr lang="en-US" altLang="zh-CN" sz="2400" b="0" dirty="0" smtClean="0">
              <a:latin typeface="微软雅黑" pitchFamily="34" charset="-122"/>
              <a:ea typeface="微软雅黑" pitchFamily="34" charset="-122"/>
            </a:endParaRPr>
          </a:p>
          <a:p>
            <a:pPr eaLnBrk="1" hangingPunct="1"/>
            <a:r>
              <a:rPr lang="zh-CN" altLang="en-US" sz="2400" dirty="0" smtClean="0">
                <a:latin typeface="微软雅黑" pitchFamily="34" charset="-122"/>
                <a:ea typeface="微软雅黑" pitchFamily="34" charset="-122"/>
              </a:rPr>
              <a:t>工作内容：</a:t>
            </a:r>
            <a:endParaRPr lang="en-US" altLang="zh-CN" sz="2400" dirty="0" smtClean="0">
              <a:latin typeface="微软雅黑" pitchFamily="34" charset="-122"/>
              <a:ea typeface="微软雅黑" pitchFamily="34" charset="-122"/>
            </a:endParaRPr>
          </a:p>
          <a:p>
            <a:pPr lvl="1" eaLnBrk="1" hangingPunct="1"/>
            <a:r>
              <a:rPr lang="zh-CN" altLang="en-US" sz="2400" b="0" dirty="0" smtClean="0">
                <a:latin typeface="微软雅黑" pitchFamily="34" charset="-122"/>
                <a:ea typeface="微软雅黑" pitchFamily="34" charset="-122"/>
              </a:rPr>
              <a:t>深圳用</a:t>
            </a:r>
            <a:r>
              <a:rPr lang="en-US" altLang="zh-CN" sz="2400" b="0" dirty="0" err="1" smtClean="0">
                <a:latin typeface="微软雅黑" pitchFamily="34" charset="-122"/>
                <a:ea typeface="微软雅黑" pitchFamily="34" charset="-122"/>
              </a:rPr>
              <a:t>Scaleform</a:t>
            </a:r>
            <a:r>
              <a:rPr lang="zh-CN" altLang="en-US" sz="2400" b="0" dirty="0" smtClean="0">
                <a:latin typeface="微软雅黑" pitchFamily="34" charset="-122"/>
                <a:ea typeface="微软雅黑" pitchFamily="34" charset="-122"/>
              </a:rPr>
              <a:t>搭建怪物猎人的</a:t>
            </a:r>
            <a:r>
              <a:rPr lang="en-US" altLang="zh-CN" sz="2400" b="0" dirty="0" smtClean="0">
                <a:latin typeface="微软雅黑" pitchFamily="34" charset="-122"/>
                <a:ea typeface="微软雅黑" pitchFamily="34" charset="-122"/>
              </a:rPr>
              <a:t>UI</a:t>
            </a:r>
          </a:p>
          <a:p>
            <a:pPr lvl="1" eaLnBrk="1" hangingPunct="1"/>
            <a:r>
              <a:rPr lang="zh-CN" altLang="en-US" sz="2400" b="0" dirty="0" smtClean="0">
                <a:latin typeface="微软雅黑" pitchFamily="34" charset="-122"/>
                <a:ea typeface="微软雅黑" pitchFamily="34" charset="-122"/>
              </a:rPr>
              <a:t>上海之后</a:t>
            </a:r>
            <a:r>
              <a:rPr lang="en-US" altLang="zh-CN" sz="2400" b="0" dirty="0" smtClean="0">
                <a:latin typeface="微软雅黑" pitchFamily="34" charset="-122"/>
                <a:ea typeface="微软雅黑" pitchFamily="34" charset="-122"/>
              </a:rPr>
              <a:t>evolution</a:t>
            </a:r>
            <a:r>
              <a:rPr lang="zh-CN" altLang="en-US" sz="2400" b="0" dirty="0" smtClean="0">
                <a:latin typeface="微软雅黑" pitchFamily="34" charset="-122"/>
                <a:ea typeface="微软雅黑" pitchFamily="34" charset="-122"/>
              </a:rPr>
              <a:t>引擎做过角色</a:t>
            </a:r>
            <a:endParaRPr lang="en-US" altLang="zh-CN" sz="2400" b="0" dirty="0" smtClean="0">
              <a:latin typeface="微软雅黑" pitchFamily="34" charset="-122"/>
              <a:ea typeface="微软雅黑" pitchFamily="34" charset="-122"/>
            </a:endParaRPr>
          </a:p>
          <a:p>
            <a:pPr lvl="1" eaLnBrk="1" hangingPunct="1"/>
            <a:r>
              <a:rPr lang="zh-CN" altLang="en-US" sz="2400" b="0" dirty="0" smtClean="0">
                <a:latin typeface="微软雅黑" pitchFamily="34" charset="-122"/>
                <a:ea typeface="微软雅黑" pitchFamily="34" charset="-122"/>
              </a:rPr>
              <a:t>怪物猎人使用</a:t>
            </a:r>
            <a:r>
              <a:rPr lang="en-US" altLang="zh-CN" sz="2400" b="0" dirty="0" smtClean="0">
                <a:latin typeface="微软雅黑" pitchFamily="34" charset="-122"/>
                <a:ea typeface="微软雅黑" pitchFamily="34" charset="-122"/>
              </a:rPr>
              <a:t>cry3</a:t>
            </a:r>
            <a:r>
              <a:rPr lang="zh-CN" altLang="en-US" sz="2400" b="0" dirty="0" smtClean="0">
                <a:latin typeface="微软雅黑" pitchFamily="34" charset="-122"/>
                <a:ea typeface="微软雅黑" pitchFamily="34" charset="-122"/>
              </a:rPr>
              <a:t>后初期做怪物</a:t>
            </a:r>
            <a:r>
              <a:rPr lang="en-US" altLang="zh-CN" sz="2400" b="0" dirty="0" smtClean="0">
                <a:latin typeface="微软雅黑" pitchFamily="34" charset="-122"/>
                <a:ea typeface="微软雅黑" pitchFamily="34" charset="-122"/>
              </a:rPr>
              <a:t>AI</a:t>
            </a:r>
            <a:r>
              <a:rPr lang="zh-CN" altLang="en-US" sz="2400" b="0" dirty="0" smtClean="0">
                <a:latin typeface="微软雅黑" pitchFamily="34" charset="-122"/>
                <a:ea typeface="微软雅黑" pitchFamily="34" charset="-122"/>
              </a:rPr>
              <a:t>开发</a:t>
            </a:r>
            <a:endParaRPr lang="en-US" altLang="zh-CN" sz="2400" b="0" dirty="0" smtClean="0">
              <a:latin typeface="微软雅黑" pitchFamily="34" charset="-122"/>
              <a:ea typeface="微软雅黑" pitchFamily="34" charset="-122"/>
            </a:endParaRPr>
          </a:p>
          <a:p>
            <a:pPr lvl="1" eaLnBrk="1" hangingPunct="1"/>
            <a:r>
              <a:rPr lang="zh-CN" altLang="en-US" sz="2400" b="0" dirty="0" smtClean="0">
                <a:latin typeface="微软雅黑" pitchFamily="34" charset="-122"/>
                <a:ea typeface="微软雅黑" pitchFamily="34" charset="-122"/>
              </a:rPr>
              <a:t>怪物猎人场景物件开发流程规范制定，系统搭建和需求实现以及后续优化，同步方案设计和实施</a:t>
            </a:r>
            <a:endParaRPr lang="en-US" altLang="zh-CN" sz="2400" b="0" dirty="0" smtClean="0">
              <a:latin typeface="微软雅黑" pitchFamily="34" charset="-122"/>
              <a:ea typeface="微软雅黑" pitchFamily="34" charset="-122"/>
            </a:endParaRPr>
          </a:p>
          <a:p>
            <a:pPr lvl="1" eaLnBrk="1" hangingPunct="1"/>
            <a:r>
              <a:rPr lang="zh-CN" altLang="en-US" sz="2400" b="0" dirty="0" smtClean="0">
                <a:latin typeface="微软雅黑" pitchFamily="34" charset="-122"/>
                <a:ea typeface="微软雅黑" pitchFamily="34" charset="-122"/>
              </a:rPr>
              <a:t>怪物特殊玩法实现，特殊移动，与物件的交互等</a:t>
            </a:r>
            <a:endParaRPr lang="en-US" altLang="zh-CN" sz="2400" b="0" dirty="0" smtClean="0">
              <a:latin typeface="微软雅黑" pitchFamily="34" charset="-122"/>
              <a:ea typeface="微软雅黑" pitchFamily="34" charset="-122"/>
            </a:endParaRPr>
          </a:p>
          <a:p>
            <a:pPr lvl="1" eaLnBrk="1" hangingPunct="1"/>
            <a:r>
              <a:rPr lang="zh-CN" altLang="en-US" sz="2400" b="0" dirty="0" smtClean="0">
                <a:latin typeface="微软雅黑" pitchFamily="34" charset="-122"/>
                <a:ea typeface="微软雅黑" pitchFamily="34" charset="-122"/>
              </a:rPr>
              <a:t>怪物群体</a:t>
            </a:r>
            <a:r>
              <a:rPr lang="en-US" altLang="zh-CN" sz="2400" b="0" dirty="0" smtClean="0">
                <a:latin typeface="微软雅黑" pitchFamily="34" charset="-122"/>
                <a:ea typeface="微软雅黑" pitchFamily="34" charset="-122"/>
              </a:rPr>
              <a:t>AI</a:t>
            </a:r>
            <a:r>
              <a:rPr lang="zh-CN" altLang="en-US" sz="2400" b="0" dirty="0" smtClean="0">
                <a:latin typeface="微软雅黑" pitchFamily="34" charset="-122"/>
                <a:ea typeface="微软雅黑" pitchFamily="34" charset="-122"/>
              </a:rPr>
              <a:t>系统的设计和实现</a:t>
            </a:r>
            <a:endParaRPr lang="en-US" altLang="zh-CN" sz="2400" b="0" dirty="0" smtClean="0">
              <a:latin typeface="微软雅黑" pitchFamily="34" charset="-122"/>
              <a:ea typeface="微软雅黑" pitchFamily="34" charset="-122"/>
            </a:endParaRPr>
          </a:p>
          <a:p>
            <a:pPr lvl="1" eaLnBrk="1" hangingPunct="1"/>
            <a:r>
              <a:rPr lang="zh-CN" altLang="en-US" sz="2400" b="0" dirty="0" smtClean="0">
                <a:latin typeface="微软雅黑" pitchFamily="34" charset="-122"/>
                <a:ea typeface="微软雅黑" pitchFamily="34" charset="-122"/>
              </a:rPr>
              <a:t>一些内存优化和系统重构工作</a:t>
            </a:r>
            <a:endParaRPr lang="en-US" altLang="zh-CN" sz="2400" b="0" dirty="0" smtClean="0">
              <a:latin typeface="微软雅黑" pitchFamily="34" charset="-122"/>
              <a:ea typeface="微软雅黑" pitchFamily="34" charset="-122"/>
            </a:endParaRPr>
          </a:p>
          <a:p>
            <a:pPr eaLnBrk="1" hangingPunct="1"/>
            <a:endParaRPr lang="en-US" altLang="zh-CN" sz="1600" b="0" dirty="0" smtClean="0">
              <a:latin typeface="宋体" charset="-122"/>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3"/>
          <p:cNvSpPr>
            <a:spLocks noGrp="1" noChangeArrowheads="1"/>
          </p:cNvSpPr>
          <p:nvPr>
            <p:ph type="body" idx="1"/>
          </p:nvPr>
        </p:nvSpPr>
        <p:spPr>
          <a:xfrm>
            <a:off x="685800" y="1219200"/>
            <a:ext cx="8229600" cy="4419600"/>
          </a:xfrm>
        </p:spPr>
        <p:txBody>
          <a:bodyPr/>
          <a:lstStyle/>
          <a:p>
            <a:pPr eaLnBrk="1" hangingPunct="1"/>
            <a:r>
              <a:rPr lang="zh-CN" altLang="en-US" dirty="0" smtClean="0">
                <a:latin typeface="微软雅黑" pitchFamily="34" charset="-122"/>
                <a:ea typeface="微软雅黑" pitchFamily="34" charset="-122"/>
              </a:rPr>
              <a:t> 动态物件</a:t>
            </a:r>
            <a:r>
              <a:rPr lang="zh-CN" altLang="en-US" dirty="0" smtClean="0">
                <a:latin typeface="微软雅黑" pitchFamily="34" charset="-122"/>
                <a:ea typeface="微软雅黑" pitchFamily="34" charset="-122"/>
              </a:rPr>
              <a:t>的</a:t>
            </a:r>
            <a:endParaRPr lang="en-US" altLang="zh-CN" dirty="0" smtClean="0">
              <a:latin typeface="微软雅黑" pitchFamily="34" charset="-122"/>
              <a:ea typeface="微软雅黑" pitchFamily="34" charset="-122"/>
            </a:endParaRPr>
          </a:p>
          <a:p>
            <a:pPr eaLnBrk="1" hangingPunct="1"/>
            <a:endParaRPr lang="en-US" altLang="zh-CN" dirty="0" smtClean="0">
              <a:latin typeface="微软雅黑" pitchFamily="34" charset="-122"/>
              <a:ea typeface="微软雅黑" pitchFamily="34" charset="-122"/>
            </a:endParaRPr>
          </a:p>
          <a:p>
            <a:pPr eaLnBrk="1" hangingPunct="1"/>
            <a:r>
              <a:rPr lang="zh-CN" altLang="en-US" b="0" dirty="0" smtClean="0">
                <a:latin typeface="微软雅黑" pitchFamily="34" charset="-122"/>
                <a:ea typeface="微软雅黑" pitchFamily="34" charset="-122"/>
              </a:rPr>
              <a:t>通用的属性加状态机同步恢复</a:t>
            </a:r>
            <a:endParaRPr lang="en-US" altLang="zh-CN" b="0" dirty="0" smtClean="0">
              <a:latin typeface="微软雅黑" pitchFamily="34" charset="-122"/>
              <a:ea typeface="微软雅黑" pitchFamily="34" charset="-122"/>
            </a:endParaRPr>
          </a:p>
          <a:p>
            <a:pPr eaLnBrk="1" hangingPunct="1"/>
            <a:r>
              <a:rPr lang="zh-CN" altLang="en-US" b="0" dirty="0" smtClean="0">
                <a:latin typeface="微软雅黑" pitchFamily="34" charset="-122"/>
                <a:ea typeface="微软雅黑" pitchFamily="34" charset="-122"/>
              </a:rPr>
              <a:t>改进：简化逻辑开发流程，像做单机一样开发逻辑，策划可用</a:t>
            </a:r>
            <a:endParaRPr lang="en-US" altLang="zh-CN" b="0" dirty="0" smtClean="0">
              <a:latin typeface="微软雅黑" pitchFamily="34" charset="-122"/>
              <a:ea typeface="微软雅黑" pitchFamily="34" charset="-122"/>
            </a:endParaRPr>
          </a:p>
          <a:p>
            <a:pPr eaLnBrk="1" hangingPunct="1"/>
            <a:endParaRPr lang="en-US" altLang="zh-CN" dirty="0" smtClean="0">
              <a:latin typeface="微软雅黑" pitchFamily="34" charset="-122"/>
              <a:ea typeface="微软雅黑" pitchFamily="34" charset="-122"/>
            </a:endParaRPr>
          </a:p>
          <a:p>
            <a:pPr eaLnBrk="1" hangingPunct="1"/>
            <a:endParaRPr lang="en-US" altLang="zh-CN" dirty="0" smtClean="0">
              <a:latin typeface="微软雅黑" pitchFamily="34" charset="-122"/>
              <a:ea typeface="微软雅黑" pitchFamily="34" charset="-122"/>
            </a:endParaRPr>
          </a:p>
        </p:txBody>
      </p:sp>
      <p:sp>
        <p:nvSpPr>
          <p:cNvPr id="91" name="Rectangle 2"/>
          <p:cNvSpPr>
            <a:spLocks noGrp="1" noChangeArrowheads="1"/>
          </p:cNvSpPr>
          <p:nvPr>
            <p:ph type="title"/>
          </p:nvPr>
        </p:nvSpPr>
        <p:spPr>
          <a:xfrm>
            <a:off x="236538" y="76200"/>
            <a:ext cx="6011862" cy="838200"/>
          </a:xfrm>
        </p:spPr>
        <p:txBody>
          <a:bodyPr/>
          <a:lstStyle/>
          <a:p>
            <a:pPr eaLnBrk="1" hangingPunct="1"/>
            <a:r>
              <a:rPr lang="zh-CN" altLang="en-US" dirty="0" smtClean="0">
                <a:latin typeface="微软雅黑" pitchFamily="34" charset="-122"/>
                <a:ea typeface="微软雅黑" pitchFamily="34" charset="-122"/>
              </a:rPr>
              <a:t>场景物件系统</a:t>
            </a:r>
            <a:r>
              <a:rPr lang="en-US" altLang="zh-CN" dirty="0" smtClean="0">
                <a:latin typeface="微软雅黑" pitchFamily="34" charset="-122"/>
                <a:ea typeface="微软雅黑" pitchFamily="34" charset="-122"/>
              </a:rPr>
              <a:t>-</a:t>
            </a:r>
            <a:r>
              <a:rPr lang="zh-CN" altLang="en-US" dirty="0" smtClean="0">
                <a:latin typeface="微软雅黑" pitchFamily="34" charset="-122"/>
                <a:ea typeface="微软雅黑" pitchFamily="34" charset="-122"/>
              </a:rPr>
              <a:t>同步方案</a:t>
            </a:r>
          </a:p>
        </p:txBody>
      </p:sp>
      <p:sp>
        <p:nvSpPr>
          <p:cNvPr id="4" name="圆角矩形 3"/>
          <p:cNvSpPr/>
          <p:nvPr/>
        </p:nvSpPr>
        <p:spPr bwMode="auto">
          <a:xfrm>
            <a:off x="1066800" y="1265364"/>
            <a:ext cx="2133600" cy="411036"/>
          </a:xfrm>
          <a:prstGeom prst="roundRect">
            <a:avLst/>
          </a:prstGeom>
          <a:solidFill>
            <a:srgbClr val="00B0F0"/>
          </a:solidFill>
          <a:ln w="9525" cap="flat" cmpd="sng" algn="ctr">
            <a:noFill/>
            <a:prstDash val="solid"/>
            <a:round/>
            <a:headEnd type="none" w="med" len="med"/>
            <a:tailEnd type="none" w="med" len="med"/>
          </a:ln>
          <a:effectLst>
            <a:outerShdw dist="53882" dir="2700000" algn="ctr" rotWithShape="0">
              <a:srgbClr val="969696"/>
            </a:outerShdw>
          </a:effectLst>
        </p:spPr>
        <p:txBody>
          <a:bodyPr vert="horz" wrap="square" lIns="90000" tIns="46800" rIns="90000" bIns="4680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r>
              <a:rPr lang="zh-CN" altLang="en-US" sz="1800" dirty="0" smtClean="0">
                <a:solidFill>
                  <a:schemeClr val="bg1"/>
                </a:solidFill>
                <a:latin typeface="微软雅黑" pitchFamily="34" charset="-122"/>
                <a:ea typeface="微软雅黑" pitchFamily="34" charset="-122"/>
                <a:cs typeface="楷体"/>
              </a:rPr>
              <a:t>同步方案总结</a:t>
            </a:r>
            <a:endParaRPr kumimoji="0" lang="zh-CN" altLang="en-US" sz="1800" b="1" i="0" u="none" strike="noStrike" cap="none" normalizeH="0" baseline="0" dirty="0" smtClean="0">
              <a:ln>
                <a:noFill/>
              </a:ln>
              <a:solidFill>
                <a:schemeClr val="bg1"/>
              </a:solidFill>
              <a:effectLst/>
              <a:latin typeface="微软雅黑" pitchFamily="34" charset="-122"/>
              <a:ea typeface="微软雅黑" pitchFamily="34" charset="-122"/>
              <a:cs typeface="楷体"/>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3"/>
          <p:cNvSpPr>
            <a:spLocks noGrp="1" noChangeArrowheads="1"/>
          </p:cNvSpPr>
          <p:nvPr>
            <p:ph type="body" idx="1"/>
          </p:nvPr>
        </p:nvSpPr>
        <p:spPr>
          <a:xfrm>
            <a:off x="685800" y="1219200"/>
            <a:ext cx="8229600" cy="4419600"/>
          </a:xfrm>
        </p:spPr>
        <p:txBody>
          <a:bodyPr/>
          <a:lstStyle/>
          <a:p>
            <a:pPr eaLnBrk="1" hangingPunct="1"/>
            <a:r>
              <a:rPr lang="zh-CN" altLang="en-US" dirty="0" smtClean="0">
                <a:latin typeface="微软雅黑" pitchFamily="34" charset="-122"/>
                <a:ea typeface="微软雅黑" pitchFamily="34" charset="-122"/>
              </a:rPr>
              <a:t> 动态物件的开发流程优化</a:t>
            </a:r>
            <a:endParaRPr lang="en-US" altLang="zh-CN" dirty="0" smtClean="0">
              <a:latin typeface="微软雅黑" pitchFamily="34" charset="-122"/>
              <a:ea typeface="微软雅黑" pitchFamily="34" charset="-122"/>
            </a:endParaRPr>
          </a:p>
          <a:p>
            <a:pPr eaLnBrk="1" hangingPunct="1"/>
            <a:endParaRPr lang="en-US" altLang="zh-CN" dirty="0" smtClean="0">
              <a:latin typeface="微软雅黑" pitchFamily="34" charset="-122"/>
              <a:ea typeface="微软雅黑" pitchFamily="34" charset="-122"/>
            </a:endParaRPr>
          </a:p>
        </p:txBody>
      </p:sp>
      <p:sp>
        <p:nvSpPr>
          <p:cNvPr id="91" name="Rectangle 2"/>
          <p:cNvSpPr>
            <a:spLocks noGrp="1" noChangeArrowheads="1"/>
          </p:cNvSpPr>
          <p:nvPr>
            <p:ph type="title"/>
          </p:nvPr>
        </p:nvSpPr>
        <p:spPr>
          <a:xfrm>
            <a:off x="236538" y="76200"/>
            <a:ext cx="6011862" cy="838200"/>
          </a:xfrm>
        </p:spPr>
        <p:txBody>
          <a:bodyPr/>
          <a:lstStyle/>
          <a:p>
            <a:pPr eaLnBrk="1" hangingPunct="1"/>
            <a:r>
              <a:rPr lang="zh-CN" altLang="en-US" dirty="0" smtClean="0">
                <a:latin typeface="微软雅黑" pitchFamily="34" charset="-122"/>
                <a:ea typeface="微软雅黑" pitchFamily="34" charset="-122"/>
              </a:rPr>
              <a:t>场景物件系统</a:t>
            </a:r>
            <a:r>
              <a:rPr lang="en-US" altLang="zh-CN" dirty="0" smtClean="0">
                <a:latin typeface="微软雅黑" pitchFamily="34" charset="-122"/>
                <a:ea typeface="微软雅黑" pitchFamily="34" charset="-122"/>
              </a:rPr>
              <a:t>-</a:t>
            </a:r>
            <a:r>
              <a:rPr lang="zh-CN" altLang="en-US" dirty="0" smtClean="0">
                <a:latin typeface="微软雅黑" pitchFamily="34" charset="-122"/>
                <a:ea typeface="微软雅黑" pitchFamily="34" charset="-122"/>
              </a:rPr>
              <a:t>制作流程改进</a:t>
            </a:r>
          </a:p>
        </p:txBody>
      </p:sp>
      <p:sp>
        <p:nvSpPr>
          <p:cNvPr id="4" name="圆角矩形 3"/>
          <p:cNvSpPr/>
          <p:nvPr/>
        </p:nvSpPr>
        <p:spPr bwMode="auto">
          <a:xfrm>
            <a:off x="1066800" y="1265364"/>
            <a:ext cx="4419600" cy="411036"/>
          </a:xfrm>
          <a:prstGeom prst="roundRect">
            <a:avLst/>
          </a:prstGeom>
          <a:solidFill>
            <a:srgbClr val="00B0F0"/>
          </a:solidFill>
          <a:ln w="9525" cap="flat" cmpd="sng" algn="ctr">
            <a:noFill/>
            <a:prstDash val="solid"/>
            <a:round/>
            <a:headEnd type="none" w="med" len="med"/>
            <a:tailEnd type="none" w="med" len="med"/>
          </a:ln>
          <a:effectLst>
            <a:outerShdw dist="53882" dir="2700000" algn="ctr" rotWithShape="0">
              <a:srgbClr val="969696"/>
            </a:outerShdw>
          </a:effectLst>
        </p:spPr>
        <p:txBody>
          <a:bodyPr vert="horz" wrap="square" lIns="90000" tIns="46800" rIns="90000" bIns="4680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zh-CN" altLang="en-US" sz="1800" b="1" i="0" u="none" strike="noStrike" cap="none" normalizeH="0" baseline="0" dirty="0" smtClean="0">
                <a:ln>
                  <a:noFill/>
                </a:ln>
                <a:solidFill>
                  <a:schemeClr val="bg1"/>
                </a:solidFill>
                <a:effectLst/>
                <a:latin typeface="微软雅黑" pitchFamily="34" charset="-122"/>
                <a:ea typeface="微软雅黑" pitchFamily="34" charset="-122"/>
                <a:cs typeface="楷体"/>
              </a:rPr>
              <a:t>引入</a:t>
            </a:r>
            <a:r>
              <a:rPr kumimoji="0" lang="en-US" altLang="zh-CN" sz="1800" b="1" i="0" u="none" strike="noStrike" cap="none" normalizeH="0" baseline="0" dirty="0" smtClean="0">
                <a:ln>
                  <a:noFill/>
                </a:ln>
                <a:solidFill>
                  <a:schemeClr val="bg1"/>
                </a:solidFill>
                <a:effectLst/>
                <a:latin typeface="微软雅黑" pitchFamily="34" charset="-122"/>
                <a:ea typeface="微软雅黑" pitchFamily="34" charset="-122"/>
                <a:cs typeface="楷体"/>
              </a:rPr>
              <a:t>Archetype</a:t>
            </a:r>
            <a:r>
              <a:rPr kumimoji="0" lang="zh-CN" altLang="en-US" sz="1800" b="1" i="0" u="none" strike="noStrike" cap="none" normalizeH="0" baseline="0" dirty="0" smtClean="0">
                <a:ln>
                  <a:noFill/>
                </a:ln>
                <a:solidFill>
                  <a:schemeClr val="bg1"/>
                </a:solidFill>
                <a:effectLst/>
                <a:latin typeface="微软雅黑" pitchFamily="34" charset="-122"/>
                <a:ea typeface="微软雅黑" pitchFamily="34" charset="-122"/>
                <a:cs typeface="楷体"/>
              </a:rPr>
              <a:t>前工作流程</a:t>
            </a:r>
          </a:p>
        </p:txBody>
      </p:sp>
      <p:pic>
        <p:nvPicPr>
          <p:cNvPr id="8198" name="Picture 6"/>
          <p:cNvPicPr>
            <a:picLocks noChangeAspect="1" noChangeArrowheads="1"/>
          </p:cNvPicPr>
          <p:nvPr/>
        </p:nvPicPr>
        <p:blipFill>
          <a:blip r:embed="rId3"/>
          <a:srcRect/>
          <a:stretch>
            <a:fillRect/>
          </a:stretch>
        </p:blipFill>
        <p:spPr bwMode="auto">
          <a:xfrm>
            <a:off x="2324100" y="2566988"/>
            <a:ext cx="4495800" cy="172402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3"/>
          <p:cNvSpPr>
            <a:spLocks noGrp="1" noChangeArrowheads="1"/>
          </p:cNvSpPr>
          <p:nvPr>
            <p:ph type="body" idx="1"/>
          </p:nvPr>
        </p:nvSpPr>
        <p:spPr>
          <a:xfrm>
            <a:off x="685800" y="1219200"/>
            <a:ext cx="8229600" cy="4419600"/>
          </a:xfrm>
        </p:spPr>
        <p:txBody>
          <a:bodyPr/>
          <a:lstStyle/>
          <a:p>
            <a:pPr eaLnBrk="1" hangingPunct="1"/>
            <a:r>
              <a:rPr lang="zh-CN" altLang="en-US" dirty="0" smtClean="0">
                <a:latin typeface="微软雅黑" pitchFamily="34" charset="-122"/>
                <a:ea typeface="微软雅黑" pitchFamily="34" charset="-122"/>
              </a:rPr>
              <a:t> 动态物件的开发流程优化</a:t>
            </a:r>
            <a:endParaRPr lang="en-US" altLang="zh-CN" dirty="0" smtClean="0">
              <a:latin typeface="微软雅黑" pitchFamily="34" charset="-122"/>
              <a:ea typeface="微软雅黑" pitchFamily="34" charset="-122"/>
            </a:endParaRPr>
          </a:p>
          <a:p>
            <a:pPr eaLnBrk="1" hangingPunct="1"/>
            <a:endParaRPr lang="en-US" altLang="zh-CN" dirty="0" smtClean="0">
              <a:latin typeface="微软雅黑" pitchFamily="34" charset="-122"/>
              <a:ea typeface="微软雅黑" pitchFamily="34" charset="-122"/>
            </a:endParaRPr>
          </a:p>
        </p:txBody>
      </p:sp>
      <p:sp>
        <p:nvSpPr>
          <p:cNvPr id="91" name="Rectangle 2"/>
          <p:cNvSpPr>
            <a:spLocks noGrp="1" noChangeArrowheads="1"/>
          </p:cNvSpPr>
          <p:nvPr>
            <p:ph type="title"/>
          </p:nvPr>
        </p:nvSpPr>
        <p:spPr>
          <a:xfrm>
            <a:off x="236538" y="76200"/>
            <a:ext cx="6011862" cy="838200"/>
          </a:xfrm>
        </p:spPr>
        <p:txBody>
          <a:bodyPr/>
          <a:lstStyle/>
          <a:p>
            <a:pPr eaLnBrk="1" hangingPunct="1"/>
            <a:r>
              <a:rPr lang="zh-CN" altLang="en-US" dirty="0" smtClean="0">
                <a:latin typeface="微软雅黑" pitchFamily="34" charset="-122"/>
                <a:ea typeface="微软雅黑" pitchFamily="34" charset="-122"/>
              </a:rPr>
              <a:t>场景物件系统</a:t>
            </a:r>
            <a:r>
              <a:rPr lang="en-US" altLang="zh-CN" dirty="0" smtClean="0">
                <a:latin typeface="微软雅黑" pitchFamily="34" charset="-122"/>
                <a:ea typeface="微软雅黑" pitchFamily="34" charset="-122"/>
              </a:rPr>
              <a:t>-</a:t>
            </a:r>
            <a:r>
              <a:rPr lang="zh-CN" altLang="en-US" dirty="0" smtClean="0">
                <a:latin typeface="微软雅黑" pitchFamily="34" charset="-122"/>
                <a:ea typeface="微软雅黑" pitchFamily="34" charset="-122"/>
              </a:rPr>
              <a:t>制作流程改进</a:t>
            </a:r>
          </a:p>
        </p:txBody>
      </p:sp>
      <p:sp>
        <p:nvSpPr>
          <p:cNvPr id="4" name="圆角矩形 3"/>
          <p:cNvSpPr/>
          <p:nvPr/>
        </p:nvSpPr>
        <p:spPr bwMode="auto">
          <a:xfrm>
            <a:off x="1066800" y="1265364"/>
            <a:ext cx="4419600" cy="411036"/>
          </a:xfrm>
          <a:prstGeom prst="roundRect">
            <a:avLst/>
          </a:prstGeom>
          <a:solidFill>
            <a:srgbClr val="00B0F0"/>
          </a:solidFill>
          <a:ln w="9525" cap="flat" cmpd="sng" algn="ctr">
            <a:noFill/>
            <a:prstDash val="solid"/>
            <a:round/>
            <a:headEnd type="none" w="med" len="med"/>
            <a:tailEnd type="none" w="med" len="med"/>
          </a:ln>
          <a:effectLst>
            <a:outerShdw dist="53882" dir="2700000" algn="ctr" rotWithShape="0">
              <a:srgbClr val="969696"/>
            </a:outerShdw>
          </a:effectLst>
        </p:spPr>
        <p:txBody>
          <a:bodyPr vert="horz" wrap="square" lIns="90000" tIns="46800" rIns="90000" bIns="4680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altLang="zh-CN" sz="1800" b="1" i="0" u="none" strike="noStrike" cap="none" normalizeH="0" baseline="0" dirty="0" smtClean="0">
                <a:ln>
                  <a:noFill/>
                </a:ln>
                <a:solidFill>
                  <a:schemeClr val="bg1"/>
                </a:solidFill>
                <a:effectLst/>
                <a:latin typeface="微软雅黑" pitchFamily="34" charset="-122"/>
                <a:ea typeface="微软雅黑" pitchFamily="34" charset="-122"/>
                <a:cs typeface="楷体"/>
              </a:rPr>
              <a:t>Archetype</a:t>
            </a:r>
            <a:r>
              <a:rPr kumimoji="0" lang="zh-CN" altLang="en-US" sz="1800" b="1" i="0" u="none" strike="noStrike" cap="none" normalizeH="0" baseline="0" dirty="0" smtClean="0">
                <a:ln>
                  <a:noFill/>
                </a:ln>
                <a:solidFill>
                  <a:schemeClr val="bg1"/>
                </a:solidFill>
                <a:effectLst/>
                <a:latin typeface="微软雅黑" pitchFamily="34" charset="-122"/>
                <a:ea typeface="微软雅黑" pitchFamily="34" charset="-122"/>
                <a:cs typeface="楷体"/>
              </a:rPr>
              <a:t>静态属性共享</a:t>
            </a:r>
          </a:p>
        </p:txBody>
      </p:sp>
      <p:sp>
        <p:nvSpPr>
          <p:cNvPr id="7" name="圆角矩形 6"/>
          <p:cNvSpPr/>
          <p:nvPr/>
        </p:nvSpPr>
        <p:spPr bwMode="auto">
          <a:xfrm>
            <a:off x="5486400" y="2667000"/>
            <a:ext cx="2819400" cy="1676400"/>
          </a:xfrm>
          <a:prstGeom prst="roundRect">
            <a:avLst/>
          </a:prstGeom>
          <a:solidFill>
            <a:srgbClr val="00B0F0"/>
          </a:solidFill>
          <a:ln w="9525" cap="flat" cmpd="sng" algn="ctr">
            <a:noFill/>
            <a:prstDash val="solid"/>
            <a:round/>
            <a:headEnd type="none" w="med" len="med"/>
            <a:tailEnd type="none" w="med" len="med"/>
          </a:ln>
          <a:effectLst>
            <a:outerShdw dist="53882" dir="2700000" algn="ctr" rotWithShape="0">
              <a:srgbClr val="969696"/>
            </a:outerShdw>
          </a:effectLst>
        </p:spPr>
        <p:txBody>
          <a:bodyPr vert="horz" wrap="square" lIns="90000" tIns="46800" rIns="90000" bIns="4680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600" b="1" i="0" u="none" strike="noStrike" cap="none" normalizeH="0" baseline="0" dirty="0" smtClean="0">
              <a:ln>
                <a:noFill/>
              </a:ln>
              <a:solidFill>
                <a:schemeClr val="tx1"/>
              </a:solidFill>
              <a:effectLst/>
              <a:latin typeface="楷体"/>
              <a:ea typeface="楷体"/>
              <a:cs typeface="楷体"/>
            </a:endParaRPr>
          </a:p>
        </p:txBody>
      </p:sp>
      <p:sp>
        <p:nvSpPr>
          <p:cNvPr id="8" name="圆角矩形 7"/>
          <p:cNvSpPr/>
          <p:nvPr/>
        </p:nvSpPr>
        <p:spPr bwMode="auto">
          <a:xfrm>
            <a:off x="6096000" y="2983912"/>
            <a:ext cx="1600200" cy="445088"/>
          </a:xfrm>
          <a:prstGeom prst="roundRect">
            <a:avLst/>
          </a:prstGeom>
          <a:solidFill>
            <a:schemeClr val="accent1">
              <a:lumMod val="40000"/>
              <a:lumOff val="60000"/>
            </a:schemeClr>
          </a:solidFill>
          <a:ln w="9525" cap="flat" cmpd="sng" algn="ctr">
            <a:noFill/>
            <a:prstDash val="solid"/>
            <a:round/>
            <a:headEnd type="none" w="med" len="med"/>
            <a:tailEnd type="none" w="med" len="med"/>
          </a:ln>
          <a:effectLst>
            <a:outerShdw dist="53882" dir="2700000" algn="ctr" rotWithShape="0">
              <a:srgbClr val="969696"/>
            </a:outerShdw>
          </a:effectLst>
        </p:spPr>
        <p:txBody>
          <a:bodyPr vert="horz" wrap="square" lIns="90000" tIns="46800" rIns="90000" bIns="4680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smtClean="0">
                <a:ln>
                  <a:noFill/>
                </a:ln>
                <a:solidFill>
                  <a:schemeClr val="tx1"/>
                </a:solidFill>
                <a:effectLst/>
                <a:latin typeface="微软雅黑" pitchFamily="34" charset="-122"/>
                <a:ea typeface="微软雅黑" pitchFamily="34" charset="-122"/>
                <a:cs typeface="楷体"/>
              </a:rPr>
              <a:t>Dynamic</a:t>
            </a:r>
            <a:endParaRPr kumimoji="0" lang="zh-CN" altLang="en-US" sz="2000" b="1" i="0" u="none" strike="noStrike" cap="none" normalizeH="0" baseline="0" dirty="0" smtClean="0">
              <a:ln>
                <a:noFill/>
              </a:ln>
              <a:solidFill>
                <a:schemeClr val="tx1"/>
              </a:solidFill>
              <a:effectLst/>
              <a:latin typeface="微软雅黑" pitchFamily="34" charset="-122"/>
              <a:ea typeface="微软雅黑" pitchFamily="34" charset="-122"/>
              <a:cs typeface="楷体"/>
            </a:endParaRPr>
          </a:p>
        </p:txBody>
      </p:sp>
      <p:sp>
        <p:nvSpPr>
          <p:cNvPr id="10" name="圆角矩形 9"/>
          <p:cNvSpPr/>
          <p:nvPr/>
        </p:nvSpPr>
        <p:spPr bwMode="auto">
          <a:xfrm>
            <a:off x="6096000" y="3593512"/>
            <a:ext cx="1600200" cy="445088"/>
          </a:xfrm>
          <a:prstGeom prst="roundRect">
            <a:avLst/>
          </a:prstGeom>
          <a:solidFill>
            <a:schemeClr val="accent1">
              <a:lumMod val="40000"/>
              <a:lumOff val="60000"/>
            </a:schemeClr>
          </a:solidFill>
          <a:ln w="9525" cap="flat" cmpd="sng" algn="ctr">
            <a:noFill/>
            <a:prstDash val="solid"/>
            <a:round/>
            <a:headEnd type="none" w="med" len="med"/>
            <a:tailEnd type="none" w="med" len="med"/>
          </a:ln>
          <a:effectLst>
            <a:outerShdw dist="53882" dir="2700000" algn="ctr" rotWithShape="0">
              <a:srgbClr val="969696"/>
            </a:outerShdw>
          </a:effectLst>
        </p:spPr>
        <p:txBody>
          <a:bodyPr vert="horz" wrap="square" lIns="90000" tIns="46800" rIns="90000" bIns="4680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smtClean="0">
                <a:ln>
                  <a:noFill/>
                </a:ln>
                <a:solidFill>
                  <a:schemeClr val="tx1"/>
                </a:solidFill>
                <a:effectLst/>
                <a:latin typeface="微软雅黑" pitchFamily="34" charset="-122"/>
                <a:ea typeface="微软雅黑" pitchFamily="34" charset="-122"/>
                <a:cs typeface="楷体"/>
              </a:rPr>
              <a:t>Static</a:t>
            </a:r>
            <a:endParaRPr kumimoji="0" lang="zh-CN" altLang="en-US" sz="2000" b="1" i="0" u="none" strike="noStrike" cap="none" normalizeH="0" baseline="0" dirty="0" smtClean="0">
              <a:ln>
                <a:noFill/>
              </a:ln>
              <a:solidFill>
                <a:schemeClr val="tx1"/>
              </a:solidFill>
              <a:effectLst/>
              <a:latin typeface="微软雅黑" pitchFamily="34" charset="-122"/>
              <a:ea typeface="微软雅黑" pitchFamily="34" charset="-122"/>
              <a:cs typeface="楷体"/>
            </a:endParaRPr>
          </a:p>
        </p:txBody>
      </p:sp>
      <p:sp>
        <p:nvSpPr>
          <p:cNvPr id="11" name="圆角矩形 10"/>
          <p:cNvSpPr/>
          <p:nvPr/>
        </p:nvSpPr>
        <p:spPr bwMode="auto">
          <a:xfrm>
            <a:off x="1371600" y="4343400"/>
            <a:ext cx="2819400" cy="1676400"/>
          </a:xfrm>
          <a:prstGeom prst="roundRect">
            <a:avLst/>
          </a:prstGeom>
          <a:solidFill>
            <a:srgbClr val="00B0F0"/>
          </a:solidFill>
          <a:ln w="9525" cap="flat" cmpd="sng" algn="ctr">
            <a:noFill/>
            <a:prstDash val="solid"/>
            <a:round/>
            <a:headEnd type="none" w="med" len="med"/>
            <a:tailEnd type="none" w="med" len="med"/>
          </a:ln>
          <a:effectLst>
            <a:outerShdw dist="53882" dir="2700000" algn="ctr" rotWithShape="0">
              <a:srgbClr val="969696"/>
            </a:outerShdw>
          </a:effectLst>
        </p:spPr>
        <p:txBody>
          <a:bodyPr vert="horz" wrap="square" lIns="90000" tIns="46800" rIns="90000" bIns="4680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600" b="1" i="0" u="none" strike="noStrike" cap="none" normalizeH="0" baseline="0" dirty="0" smtClean="0">
              <a:ln>
                <a:noFill/>
              </a:ln>
              <a:solidFill>
                <a:schemeClr val="tx1"/>
              </a:solidFill>
              <a:effectLst/>
              <a:latin typeface="楷体"/>
              <a:ea typeface="楷体"/>
              <a:cs typeface="楷体"/>
            </a:endParaRPr>
          </a:p>
        </p:txBody>
      </p:sp>
      <p:sp>
        <p:nvSpPr>
          <p:cNvPr id="12" name="圆角矩形 11"/>
          <p:cNvSpPr/>
          <p:nvPr/>
        </p:nvSpPr>
        <p:spPr bwMode="auto">
          <a:xfrm>
            <a:off x="1981200" y="4660312"/>
            <a:ext cx="1600200" cy="445088"/>
          </a:xfrm>
          <a:prstGeom prst="roundRect">
            <a:avLst/>
          </a:prstGeom>
          <a:solidFill>
            <a:schemeClr val="accent1">
              <a:lumMod val="40000"/>
              <a:lumOff val="60000"/>
            </a:schemeClr>
          </a:solidFill>
          <a:ln w="9525" cap="flat" cmpd="sng" algn="ctr">
            <a:noFill/>
            <a:prstDash val="solid"/>
            <a:round/>
            <a:headEnd type="none" w="med" len="med"/>
            <a:tailEnd type="none" w="med" len="med"/>
          </a:ln>
          <a:effectLst>
            <a:outerShdw dist="53882" dir="2700000" algn="ctr" rotWithShape="0">
              <a:srgbClr val="969696"/>
            </a:outerShdw>
          </a:effectLst>
        </p:spPr>
        <p:txBody>
          <a:bodyPr vert="horz" wrap="square" lIns="90000" tIns="46800" rIns="90000" bIns="4680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smtClean="0">
                <a:ln>
                  <a:noFill/>
                </a:ln>
                <a:solidFill>
                  <a:schemeClr val="tx1"/>
                </a:solidFill>
                <a:effectLst/>
                <a:latin typeface="微软雅黑" pitchFamily="34" charset="-122"/>
                <a:ea typeface="微软雅黑" pitchFamily="34" charset="-122"/>
                <a:cs typeface="楷体"/>
              </a:rPr>
              <a:t>Dynamic</a:t>
            </a:r>
            <a:endParaRPr kumimoji="0" lang="zh-CN" altLang="en-US" sz="2000" b="1" i="0" u="none" strike="noStrike" cap="none" normalizeH="0" baseline="0" dirty="0" smtClean="0">
              <a:ln>
                <a:noFill/>
              </a:ln>
              <a:solidFill>
                <a:schemeClr val="tx1"/>
              </a:solidFill>
              <a:effectLst/>
              <a:latin typeface="微软雅黑" pitchFamily="34" charset="-122"/>
              <a:ea typeface="微软雅黑" pitchFamily="34" charset="-122"/>
              <a:cs typeface="楷体"/>
            </a:endParaRPr>
          </a:p>
        </p:txBody>
      </p:sp>
      <p:sp>
        <p:nvSpPr>
          <p:cNvPr id="13" name="圆角矩形 12"/>
          <p:cNvSpPr/>
          <p:nvPr/>
        </p:nvSpPr>
        <p:spPr bwMode="auto">
          <a:xfrm>
            <a:off x="1981200" y="5269912"/>
            <a:ext cx="1600200" cy="445088"/>
          </a:xfrm>
          <a:prstGeom prst="roundRect">
            <a:avLst/>
          </a:prstGeom>
          <a:solidFill>
            <a:schemeClr val="accent1">
              <a:lumMod val="40000"/>
              <a:lumOff val="60000"/>
            </a:schemeClr>
          </a:solidFill>
          <a:ln w="9525" cap="flat" cmpd="sng" algn="ctr">
            <a:noFill/>
            <a:prstDash val="solid"/>
            <a:round/>
            <a:headEnd type="none" w="med" len="med"/>
            <a:tailEnd type="none" w="med" len="med"/>
          </a:ln>
          <a:effectLst>
            <a:outerShdw dist="53882" dir="2700000" algn="ctr" rotWithShape="0">
              <a:srgbClr val="969696"/>
            </a:outerShdw>
          </a:effectLst>
        </p:spPr>
        <p:txBody>
          <a:bodyPr vert="horz" wrap="square" lIns="90000" tIns="46800" rIns="90000" bIns="4680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smtClean="0">
                <a:ln>
                  <a:noFill/>
                </a:ln>
                <a:solidFill>
                  <a:schemeClr val="tx1"/>
                </a:solidFill>
                <a:effectLst/>
                <a:latin typeface="微软雅黑" pitchFamily="34" charset="-122"/>
                <a:ea typeface="微软雅黑" pitchFamily="34" charset="-122"/>
                <a:cs typeface="楷体"/>
              </a:rPr>
              <a:t>Static</a:t>
            </a:r>
            <a:endParaRPr kumimoji="0" lang="zh-CN" altLang="en-US" sz="2000" b="1" i="0" u="none" strike="noStrike" cap="none" normalizeH="0" baseline="0" dirty="0" smtClean="0">
              <a:ln>
                <a:noFill/>
              </a:ln>
              <a:solidFill>
                <a:schemeClr val="tx1"/>
              </a:solidFill>
              <a:effectLst/>
              <a:latin typeface="微软雅黑" pitchFamily="34" charset="-122"/>
              <a:ea typeface="微软雅黑" pitchFamily="34" charset="-122"/>
              <a:cs typeface="楷体"/>
            </a:endParaRPr>
          </a:p>
        </p:txBody>
      </p:sp>
      <p:sp>
        <p:nvSpPr>
          <p:cNvPr id="14" name="圆角矩形 13"/>
          <p:cNvSpPr/>
          <p:nvPr/>
        </p:nvSpPr>
        <p:spPr bwMode="auto">
          <a:xfrm>
            <a:off x="1371600" y="2133600"/>
            <a:ext cx="2819400" cy="1676400"/>
          </a:xfrm>
          <a:prstGeom prst="roundRect">
            <a:avLst/>
          </a:prstGeom>
          <a:solidFill>
            <a:srgbClr val="00B0F0"/>
          </a:solidFill>
          <a:ln w="9525" cap="flat" cmpd="sng" algn="ctr">
            <a:noFill/>
            <a:prstDash val="solid"/>
            <a:round/>
            <a:headEnd type="none" w="med" len="med"/>
            <a:tailEnd type="none" w="med" len="med"/>
          </a:ln>
          <a:effectLst>
            <a:outerShdw dist="53882" dir="2700000" algn="ctr" rotWithShape="0">
              <a:srgbClr val="969696"/>
            </a:outerShdw>
          </a:effectLst>
        </p:spPr>
        <p:txBody>
          <a:bodyPr vert="horz" wrap="square" lIns="90000" tIns="46800" rIns="90000" bIns="4680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600" b="1" i="0" u="none" strike="noStrike" cap="none" normalizeH="0" baseline="0" dirty="0" smtClean="0">
              <a:ln>
                <a:noFill/>
              </a:ln>
              <a:solidFill>
                <a:schemeClr val="tx1"/>
              </a:solidFill>
              <a:effectLst/>
              <a:latin typeface="楷体"/>
              <a:ea typeface="楷体"/>
              <a:cs typeface="楷体"/>
            </a:endParaRPr>
          </a:p>
        </p:txBody>
      </p:sp>
      <p:sp>
        <p:nvSpPr>
          <p:cNvPr id="15" name="圆角矩形 14"/>
          <p:cNvSpPr/>
          <p:nvPr/>
        </p:nvSpPr>
        <p:spPr bwMode="auto">
          <a:xfrm>
            <a:off x="1981200" y="2450512"/>
            <a:ext cx="1600200" cy="445088"/>
          </a:xfrm>
          <a:prstGeom prst="roundRect">
            <a:avLst/>
          </a:prstGeom>
          <a:solidFill>
            <a:schemeClr val="accent1">
              <a:lumMod val="40000"/>
              <a:lumOff val="60000"/>
            </a:schemeClr>
          </a:solidFill>
          <a:ln w="9525" cap="flat" cmpd="sng" algn="ctr">
            <a:noFill/>
            <a:prstDash val="solid"/>
            <a:round/>
            <a:headEnd type="none" w="med" len="med"/>
            <a:tailEnd type="none" w="med" len="med"/>
          </a:ln>
          <a:effectLst>
            <a:outerShdw dist="53882" dir="2700000" algn="ctr" rotWithShape="0">
              <a:srgbClr val="969696"/>
            </a:outerShdw>
          </a:effectLst>
        </p:spPr>
        <p:txBody>
          <a:bodyPr vert="horz" wrap="square" lIns="90000" tIns="46800" rIns="90000" bIns="4680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smtClean="0">
                <a:ln>
                  <a:noFill/>
                </a:ln>
                <a:solidFill>
                  <a:schemeClr val="tx1"/>
                </a:solidFill>
                <a:effectLst/>
                <a:latin typeface="微软雅黑" pitchFamily="34" charset="-122"/>
                <a:ea typeface="微软雅黑" pitchFamily="34" charset="-122"/>
                <a:cs typeface="楷体"/>
              </a:rPr>
              <a:t>Dynamic</a:t>
            </a:r>
            <a:endParaRPr kumimoji="0" lang="zh-CN" altLang="en-US" sz="2000" b="1" i="0" u="none" strike="noStrike" cap="none" normalizeH="0" baseline="0" dirty="0" smtClean="0">
              <a:ln>
                <a:noFill/>
              </a:ln>
              <a:solidFill>
                <a:schemeClr val="tx1"/>
              </a:solidFill>
              <a:effectLst/>
              <a:latin typeface="微软雅黑" pitchFamily="34" charset="-122"/>
              <a:ea typeface="微软雅黑" pitchFamily="34" charset="-122"/>
              <a:cs typeface="楷体"/>
            </a:endParaRPr>
          </a:p>
        </p:txBody>
      </p:sp>
      <p:sp>
        <p:nvSpPr>
          <p:cNvPr id="16" name="圆角矩形 15"/>
          <p:cNvSpPr/>
          <p:nvPr/>
        </p:nvSpPr>
        <p:spPr bwMode="auto">
          <a:xfrm>
            <a:off x="1981200" y="3060112"/>
            <a:ext cx="1600200" cy="445088"/>
          </a:xfrm>
          <a:prstGeom prst="roundRect">
            <a:avLst/>
          </a:prstGeom>
          <a:solidFill>
            <a:schemeClr val="accent1">
              <a:lumMod val="40000"/>
              <a:lumOff val="60000"/>
            </a:schemeClr>
          </a:solidFill>
          <a:ln w="9525" cap="flat" cmpd="sng" algn="ctr">
            <a:noFill/>
            <a:prstDash val="solid"/>
            <a:round/>
            <a:headEnd type="none" w="med" len="med"/>
            <a:tailEnd type="none" w="med" len="med"/>
          </a:ln>
          <a:effectLst>
            <a:outerShdw dist="53882" dir="2700000" algn="ctr" rotWithShape="0">
              <a:srgbClr val="969696"/>
            </a:outerShdw>
          </a:effectLst>
        </p:spPr>
        <p:txBody>
          <a:bodyPr vert="horz" wrap="square" lIns="90000" tIns="46800" rIns="90000" bIns="4680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smtClean="0">
                <a:ln>
                  <a:noFill/>
                </a:ln>
                <a:solidFill>
                  <a:schemeClr val="tx1"/>
                </a:solidFill>
                <a:effectLst/>
                <a:latin typeface="微软雅黑" pitchFamily="34" charset="-122"/>
                <a:ea typeface="微软雅黑" pitchFamily="34" charset="-122"/>
                <a:cs typeface="楷体"/>
              </a:rPr>
              <a:t>Static</a:t>
            </a:r>
            <a:endParaRPr kumimoji="0" lang="zh-CN" altLang="en-US" sz="2000" b="1" i="0" u="none" strike="noStrike" cap="none" normalizeH="0" baseline="0" dirty="0" smtClean="0">
              <a:ln>
                <a:noFill/>
              </a:ln>
              <a:solidFill>
                <a:schemeClr val="tx1"/>
              </a:solidFill>
              <a:effectLst/>
              <a:latin typeface="微软雅黑" pitchFamily="34" charset="-122"/>
              <a:ea typeface="微软雅黑" pitchFamily="34" charset="-122"/>
              <a:cs typeface="楷体"/>
            </a:endParaRPr>
          </a:p>
        </p:txBody>
      </p:sp>
      <p:sp>
        <p:nvSpPr>
          <p:cNvPr id="17" name="圆角矩形 16"/>
          <p:cNvSpPr/>
          <p:nvPr/>
        </p:nvSpPr>
        <p:spPr bwMode="auto">
          <a:xfrm>
            <a:off x="5791200" y="2298112"/>
            <a:ext cx="2133600" cy="445088"/>
          </a:xfrm>
          <a:prstGeom prst="roundRect">
            <a:avLst/>
          </a:prstGeom>
          <a:solidFill>
            <a:srgbClr val="00B0F0"/>
          </a:solidFill>
          <a:ln w="9525" cap="flat" cmpd="sng" algn="ctr">
            <a:noFill/>
            <a:prstDash val="solid"/>
            <a:round/>
            <a:headEnd type="none" w="med" len="med"/>
            <a:tailEnd type="none" w="med" len="med"/>
          </a:ln>
          <a:effectLst>
            <a:outerShdw dist="53882" dir="2700000" algn="ctr" rotWithShape="0">
              <a:srgbClr val="969696"/>
            </a:outerShdw>
          </a:effectLst>
        </p:spPr>
        <p:txBody>
          <a:bodyPr vert="horz" wrap="square" lIns="90000" tIns="46800" rIns="90000" bIns="4680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smtClean="0">
                <a:ln>
                  <a:noFill/>
                </a:ln>
                <a:solidFill>
                  <a:schemeClr val="tx1"/>
                </a:solidFill>
                <a:effectLst/>
                <a:latin typeface="微软雅黑" pitchFamily="34" charset="-122"/>
                <a:ea typeface="微软雅黑" pitchFamily="34" charset="-122"/>
                <a:cs typeface="楷体"/>
              </a:rPr>
              <a:t>Archetype</a:t>
            </a:r>
            <a:r>
              <a:rPr kumimoji="0" lang="zh-CN" altLang="en-US" sz="2000" b="1" i="0" u="none" strike="noStrike" cap="none" normalizeH="0" baseline="0" dirty="0" smtClean="0">
                <a:ln>
                  <a:noFill/>
                </a:ln>
                <a:solidFill>
                  <a:schemeClr val="tx1"/>
                </a:solidFill>
                <a:effectLst/>
                <a:latin typeface="微软雅黑" pitchFamily="34" charset="-122"/>
                <a:ea typeface="微软雅黑" pitchFamily="34" charset="-122"/>
                <a:cs typeface="楷体"/>
              </a:rPr>
              <a:t>对象</a:t>
            </a:r>
          </a:p>
        </p:txBody>
      </p:sp>
      <p:sp>
        <p:nvSpPr>
          <p:cNvPr id="18" name="圆角矩形 17"/>
          <p:cNvSpPr/>
          <p:nvPr/>
        </p:nvSpPr>
        <p:spPr bwMode="auto">
          <a:xfrm>
            <a:off x="1752600" y="1828800"/>
            <a:ext cx="2133600" cy="445088"/>
          </a:xfrm>
          <a:prstGeom prst="roundRect">
            <a:avLst/>
          </a:prstGeom>
          <a:solidFill>
            <a:srgbClr val="00B0F0"/>
          </a:solidFill>
          <a:ln w="9525" cap="flat" cmpd="sng" algn="ctr">
            <a:noFill/>
            <a:prstDash val="solid"/>
            <a:round/>
            <a:headEnd type="none" w="med" len="med"/>
            <a:tailEnd type="none" w="med" len="med"/>
          </a:ln>
          <a:effectLst>
            <a:outerShdw dist="53882" dir="2700000" algn="ctr" rotWithShape="0">
              <a:srgbClr val="969696"/>
            </a:outerShdw>
          </a:effectLst>
        </p:spPr>
        <p:txBody>
          <a:bodyPr vert="horz" wrap="square" lIns="90000" tIns="46800" rIns="90000" bIns="4680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smtClean="0">
                <a:ln>
                  <a:noFill/>
                </a:ln>
                <a:solidFill>
                  <a:schemeClr val="tx1"/>
                </a:solidFill>
                <a:effectLst/>
                <a:latin typeface="微软雅黑" pitchFamily="34" charset="-122"/>
                <a:ea typeface="微软雅黑" pitchFamily="34" charset="-122"/>
                <a:cs typeface="楷体"/>
              </a:rPr>
              <a:t>Entity</a:t>
            </a:r>
            <a:r>
              <a:rPr kumimoji="0" lang="zh-CN" altLang="en-US" sz="2000" b="1" i="0" u="none" strike="noStrike" cap="none" normalizeH="0" baseline="0" dirty="0" smtClean="0">
                <a:ln>
                  <a:noFill/>
                </a:ln>
                <a:solidFill>
                  <a:schemeClr val="tx1"/>
                </a:solidFill>
                <a:effectLst/>
                <a:latin typeface="微软雅黑" pitchFamily="34" charset="-122"/>
                <a:ea typeface="微软雅黑" pitchFamily="34" charset="-122"/>
                <a:cs typeface="楷体"/>
              </a:rPr>
              <a:t>对象</a:t>
            </a:r>
          </a:p>
        </p:txBody>
      </p:sp>
      <p:sp>
        <p:nvSpPr>
          <p:cNvPr id="19" name="圆角矩形 18"/>
          <p:cNvSpPr/>
          <p:nvPr/>
        </p:nvSpPr>
        <p:spPr bwMode="auto">
          <a:xfrm>
            <a:off x="1752600" y="4050712"/>
            <a:ext cx="2133600" cy="445088"/>
          </a:xfrm>
          <a:prstGeom prst="roundRect">
            <a:avLst/>
          </a:prstGeom>
          <a:solidFill>
            <a:srgbClr val="00B0F0"/>
          </a:solidFill>
          <a:ln w="9525" cap="flat" cmpd="sng" algn="ctr">
            <a:noFill/>
            <a:prstDash val="solid"/>
            <a:round/>
            <a:headEnd type="none" w="med" len="med"/>
            <a:tailEnd type="none" w="med" len="med"/>
          </a:ln>
          <a:effectLst>
            <a:outerShdw dist="53882" dir="2700000" algn="ctr" rotWithShape="0">
              <a:srgbClr val="969696"/>
            </a:outerShdw>
          </a:effectLst>
        </p:spPr>
        <p:txBody>
          <a:bodyPr vert="horz" wrap="square" lIns="90000" tIns="46800" rIns="90000" bIns="4680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smtClean="0">
                <a:ln>
                  <a:noFill/>
                </a:ln>
                <a:solidFill>
                  <a:schemeClr val="tx1"/>
                </a:solidFill>
                <a:effectLst/>
                <a:latin typeface="微软雅黑" pitchFamily="34" charset="-122"/>
                <a:ea typeface="微软雅黑" pitchFamily="34" charset="-122"/>
                <a:cs typeface="楷体"/>
              </a:rPr>
              <a:t>Entity</a:t>
            </a:r>
            <a:r>
              <a:rPr kumimoji="0" lang="zh-CN" altLang="en-US" sz="2000" b="1" i="0" u="none" strike="noStrike" cap="none" normalizeH="0" baseline="0" dirty="0" smtClean="0">
                <a:ln>
                  <a:noFill/>
                </a:ln>
                <a:solidFill>
                  <a:schemeClr val="tx1"/>
                </a:solidFill>
                <a:effectLst/>
                <a:latin typeface="微软雅黑" pitchFamily="34" charset="-122"/>
                <a:ea typeface="微软雅黑" pitchFamily="34" charset="-122"/>
                <a:cs typeface="楷体"/>
              </a:rPr>
              <a:t>对象</a:t>
            </a:r>
          </a:p>
        </p:txBody>
      </p:sp>
      <p:cxnSp>
        <p:nvCxnSpPr>
          <p:cNvPr id="29" name="肘形连接符 28"/>
          <p:cNvCxnSpPr>
            <a:stCxn id="16" idx="3"/>
            <a:endCxn id="10" idx="1"/>
          </p:cNvCxnSpPr>
          <p:nvPr/>
        </p:nvCxnSpPr>
        <p:spPr bwMode="auto">
          <a:xfrm>
            <a:off x="3581400" y="3282656"/>
            <a:ext cx="2514600" cy="533400"/>
          </a:xfrm>
          <a:prstGeom prst="bentConnector3">
            <a:avLst>
              <a:gd name="adj1" fmla="val 50000"/>
            </a:avLst>
          </a:prstGeom>
          <a:noFill/>
          <a:ln w="19050" cap="flat" cmpd="sng" algn="ctr">
            <a:solidFill>
              <a:schemeClr val="accent1">
                <a:lumMod val="75000"/>
              </a:schemeClr>
            </a:solidFill>
            <a:prstDash val="solid"/>
            <a:round/>
            <a:headEnd type="none" w="med" len="med"/>
            <a:tailEnd type="arrow"/>
          </a:ln>
          <a:effectLst/>
        </p:spPr>
      </p:cxnSp>
      <p:cxnSp>
        <p:nvCxnSpPr>
          <p:cNvPr id="32" name="肘形连接符 31"/>
          <p:cNvCxnSpPr>
            <a:stCxn id="13" idx="3"/>
            <a:endCxn id="10" idx="1"/>
          </p:cNvCxnSpPr>
          <p:nvPr/>
        </p:nvCxnSpPr>
        <p:spPr bwMode="auto">
          <a:xfrm flipV="1">
            <a:off x="3581400" y="3816056"/>
            <a:ext cx="2514600" cy="1676400"/>
          </a:xfrm>
          <a:prstGeom prst="bentConnector3">
            <a:avLst>
              <a:gd name="adj1" fmla="val 50000"/>
            </a:avLst>
          </a:prstGeom>
          <a:noFill/>
          <a:ln w="19050" cap="flat" cmpd="sng" algn="ctr">
            <a:solidFill>
              <a:schemeClr val="accent1">
                <a:lumMod val="75000"/>
              </a:schemeClr>
            </a:solidFill>
            <a:prstDash val="solid"/>
            <a:round/>
            <a:headEnd type="none" w="med" len="med"/>
            <a:tailEnd type="arrow"/>
          </a:ln>
          <a:effectLst/>
        </p:spPr>
      </p:cxn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3"/>
          <p:cNvSpPr>
            <a:spLocks noGrp="1" noChangeArrowheads="1"/>
          </p:cNvSpPr>
          <p:nvPr>
            <p:ph type="body" idx="1"/>
          </p:nvPr>
        </p:nvSpPr>
        <p:spPr>
          <a:xfrm>
            <a:off x="685800" y="1219200"/>
            <a:ext cx="8229600" cy="4419600"/>
          </a:xfrm>
        </p:spPr>
        <p:txBody>
          <a:bodyPr/>
          <a:lstStyle/>
          <a:p>
            <a:pPr eaLnBrk="1" hangingPunct="1"/>
            <a:r>
              <a:rPr lang="zh-CN" altLang="en-US" dirty="0" smtClean="0">
                <a:latin typeface="微软雅黑" pitchFamily="34" charset="-122"/>
                <a:ea typeface="微软雅黑" pitchFamily="34" charset="-122"/>
              </a:rPr>
              <a:t> 动态物件的开发流程优化</a:t>
            </a:r>
            <a:endParaRPr lang="en-US" altLang="zh-CN" dirty="0" smtClean="0">
              <a:latin typeface="微软雅黑" pitchFamily="34" charset="-122"/>
              <a:ea typeface="微软雅黑" pitchFamily="34" charset="-122"/>
            </a:endParaRPr>
          </a:p>
          <a:p>
            <a:pPr eaLnBrk="1" hangingPunct="1"/>
            <a:endParaRPr lang="en-US" altLang="zh-CN" dirty="0" smtClean="0">
              <a:latin typeface="微软雅黑" pitchFamily="34" charset="-122"/>
              <a:ea typeface="微软雅黑" pitchFamily="34" charset="-122"/>
            </a:endParaRPr>
          </a:p>
        </p:txBody>
      </p:sp>
      <p:sp>
        <p:nvSpPr>
          <p:cNvPr id="91" name="Rectangle 2"/>
          <p:cNvSpPr>
            <a:spLocks noGrp="1" noChangeArrowheads="1"/>
          </p:cNvSpPr>
          <p:nvPr>
            <p:ph type="title"/>
          </p:nvPr>
        </p:nvSpPr>
        <p:spPr>
          <a:xfrm>
            <a:off x="236538" y="76200"/>
            <a:ext cx="6011862" cy="838200"/>
          </a:xfrm>
        </p:spPr>
        <p:txBody>
          <a:bodyPr/>
          <a:lstStyle/>
          <a:p>
            <a:pPr eaLnBrk="1" hangingPunct="1"/>
            <a:r>
              <a:rPr lang="zh-CN" altLang="en-US" dirty="0" smtClean="0">
                <a:latin typeface="微软雅黑" pitchFamily="34" charset="-122"/>
                <a:ea typeface="微软雅黑" pitchFamily="34" charset="-122"/>
              </a:rPr>
              <a:t>场景物件系统</a:t>
            </a:r>
            <a:r>
              <a:rPr lang="en-US" altLang="zh-CN" dirty="0" smtClean="0">
                <a:latin typeface="微软雅黑" pitchFamily="34" charset="-122"/>
                <a:ea typeface="微软雅黑" pitchFamily="34" charset="-122"/>
              </a:rPr>
              <a:t>-</a:t>
            </a:r>
            <a:r>
              <a:rPr lang="zh-CN" altLang="en-US" dirty="0" smtClean="0">
                <a:latin typeface="微软雅黑" pitchFamily="34" charset="-122"/>
                <a:ea typeface="微软雅黑" pitchFamily="34" charset="-122"/>
              </a:rPr>
              <a:t>制作流程改进</a:t>
            </a:r>
          </a:p>
        </p:txBody>
      </p:sp>
      <p:sp>
        <p:nvSpPr>
          <p:cNvPr id="4" name="圆角矩形 3"/>
          <p:cNvSpPr/>
          <p:nvPr/>
        </p:nvSpPr>
        <p:spPr bwMode="auto">
          <a:xfrm>
            <a:off x="1066800" y="1265364"/>
            <a:ext cx="4419600" cy="411036"/>
          </a:xfrm>
          <a:prstGeom prst="roundRect">
            <a:avLst/>
          </a:prstGeom>
          <a:solidFill>
            <a:srgbClr val="00B0F0"/>
          </a:solidFill>
          <a:ln w="9525" cap="flat" cmpd="sng" algn="ctr">
            <a:noFill/>
            <a:prstDash val="solid"/>
            <a:round/>
            <a:headEnd type="none" w="med" len="med"/>
            <a:tailEnd type="none" w="med" len="med"/>
          </a:ln>
          <a:effectLst>
            <a:outerShdw dist="53882" dir="2700000" algn="ctr" rotWithShape="0">
              <a:srgbClr val="969696"/>
            </a:outerShdw>
          </a:effectLst>
        </p:spPr>
        <p:txBody>
          <a:bodyPr vert="horz" wrap="square" lIns="90000" tIns="46800" rIns="90000" bIns="4680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zh-CN" altLang="en-US" sz="1800" b="1" i="0" u="none" strike="noStrike" cap="none" normalizeH="0" baseline="0" dirty="0" smtClean="0">
                <a:ln>
                  <a:noFill/>
                </a:ln>
                <a:solidFill>
                  <a:schemeClr val="bg1"/>
                </a:solidFill>
                <a:effectLst/>
                <a:latin typeface="微软雅黑" pitchFamily="34" charset="-122"/>
                <a:ea typeface="微软雅黑" pitchFamily="34" charset="-122"/>
                <a:cs typeface="楷体"/>
              </a:rPr>
              <a:t>引入</a:t>
            </a:r>
            <a:r>
              <a:rPr kumimoji="0" lang="en-US" altLang="zh-CN" sz="1800" b="1" i="0" u="none" strike="noStrike" cap="none" normalizeH="0" baseline="0" dirty="0" smtClean="0">
                <a:ln>
                  <a:noFill/>
                </a:ln>
                <a:solidFill>
                  <a:schemeClr val="bg1"/>
                </a:solidFill>
                <a:effectLst/>
                <a:latin typeface="微软雅黑" pitchFamily="34" charset="-122"/>
                <a:ea typeface="微软雅黑" pitchFamily="34" charset="-122"/>
                <a:cs typeface="楷体"/>
              </a:rPr>
              <a:t>Archetype</a:t>
            </a:r>
            <a:r>
              <a:rPr lang="zh-CN" altLang="en-US" sz="1800" dirty="0" smtClean="0">
                <a:solidFill>
                  <a:schemeClr val="bg1"/>
                </a:solidFill>
                <a:latin typeface="微软雅黑" pitchFamily="34" charset="-122"/>
                <a:ea typeface="微软雅黑" pitchFamily="34" charset="-122"/>
                <a:cs typeface="楷体"/>
              </a:rPr>
              <a:t>后</a:t>
            </a:r>
            <a:r>
              <a:rPr kumimoji="0" lang="zh-CN" altLang="en-US" sz="1800" b="1" i="0" u="none" strike="noStrike" cap="none" normalizeH="0" baseline="0" dirty="0" smtClean="0">
                <a:ln>
                  <a:noFill/>
                </a:ln>
                <a:solidFill>
                  <a:schemeClr val="bg1"/>
                </a:solidFill>
                <a:effectLst/>
                <a:latin typeface="微软雅黑" pitchFamily="34" charset="-122"/>
                <a:ea typeface="微软雅黑" pitchFamily="34" charset="-122"/>
                <a:cs typeface="楷体"/>
              </a:rPr>
              <a:t>工作流程</a:t>
            </a:r>
          </a:p>
        </p:txBody>
      </p:sp>
      <p:pic>
        <p:nvPicPr>
          <p:cNvPr id="9219" name="Picture 3"/>
          <p:cNvPicPr>
            <a:picLocks noChangeAspect="1" noChangeArrowheads="1"/>
          </p:cNvPicPr>
          <p:nvPr/>
        </p:nvPicPr>
        <p:blipFill>
          <a:blip r:embed="rId3"/>
          <a:srcRect/>
          <a:stretch>
            <a:fillRect/>
          </a:stretch>
        </p:blipFill>
        <p:spPr bwMode="auto">
          <a:xfrm>
            <a:off x="2224088" y="2633663"/>
            <a:ext cx="4695825" cy="159067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3"/>
          <p:cNvSpPr>
            <a:spLocks noGrp="1" noChangeArrowheads="1"/>
          </p:cNvSpPr>
          <p:nvPr>
            <p:ph type="body" idx="1"/>
          </p:nvPr>
        </p:nvSpPr>
        <p:spPr>
          <a:xfrm>
            <a:off x="685800" y="1219200"/>
            <a:ext cx="8229600" cy="4419600"/>
          </a:xfrm>
        </p:spPr>
        <p:txBody>
          <a:bodyPr/>
          <a:lstStyle/>
          <a:p>
            <a:pPr lvl="1" eaLnBrk="1" hangingPunct="1"/>
            <a:r>
              <a:rPr lang="zh-CN" altLang="en-US" dirty="0" smtClean="0">
                <a:latin typeface="微软雅黑" pitchFamily="34" charset="-122"/>
                <a:ea typeface="微软雅黑" pitchFamily="34" charset="-122"/>
              </a:rPr>
              <a:t>水面控制逻辑扩展</a:t>
            </a:r>
            <a:endParaRPr lang="en-US" altLang="zh-CN" dirty="0" smtClean="0">
              <a:latin typeface="微软雅黑" pitchFamily="34" charset="-122"/>
              <a:ea typeface="微软雅黑" pitchFamily="34" charset="-122"/>
            </a:endParaRPr>
          </a:p>
          <a:p>
            <a:pPr lvl="1" eaLnBrk="1" hangingPunct="1"/>
            <a:endParaRPr lang="en-US" altLang="zh-CN" dirty="0" smtClean="0">
              <a:latin typeface="微软雅黑" pitchFamily="34" charset="-122"/>
              <a:ea typeface="微软雅黑" pitchFamily="34" charset="-122"/>
            </a:endParaRPr>
          </a:p>
          <a:p>
            <a:pPr lvl="1" eaLnBrk="1" hangingPunct="1"/>
            <a:r>
              <a:rPr lang="zh-CN" altLang="en-US" dirty="0" smtClean="0">
                <a:latin typeface="微软雅黑" pitchFamily="34" charset="-122"/>
                <a:ea typeface="微软雅黑" pitchFamily="34" charset="-122"/>
              </a:rPr>
              <a:t>植被系统引入</a:t>
            </a:r>
            <a:r>
              <a:rPr lang="en-US" altLang="zh-CN" dirty="0" smtClean="0">
                <a:latin typeface="微软雅黑" pitchFamily="34" charset="-122"/>
                <a:ea typeface="微软雅黑" pitchFamily="34" charset="-122"/>
              </a:rPr>
              <a:t>Game Play</a:t>
            </a:r>
          </a:p>
          <a:p>
            <a:pPr lvl="1" eaLnBrk="1" hangingPunct="1"/>
            <a:endParaRPr lang="en-US" altLang="zh-CN" dirty="0" smtClean="0">
              <a:latin typeface="宋体" charset="-122"/>
            </a:endParaRPr>
          </a:p>
          <a:p>
            <a:pPr lvl="1" eaLnBrk="1" hangingPunct="1"/>
            <a:endParaRPr lang="en-US" altLang="zh-CN" b="0" dirty="0" smtClean="0">
              <a:latin typeface="宋体" charset="-122"/>
            </a:endParaRPr>
          </a:p>
          <a:p>
            <a:pPr lvl="1" eaLnBrk="1" hangingPunct="1"/>
            <a:endParaRPr lang="en-US" altLang="zh-CN" b="0" dirty="0" smtClean="0">
              <a:latin typeface="宋体" charset="-122"/>
            </a:endParaRPr>
          </a:p>
        </p:txBody>
      </p:sp>
      <p:sp>
        <p:nvSpPr>
          <p:cNvPr id="91" name="Rectangle 2"/>
          <p:cNvSpPr>
            <a:spLocks noGrp="1" noChangeArrowheads="1"/>
          </p:cNvSpPr>
          <p:nvPr>
            <p:ph type="title"/>
          </p:nvPr>
        </p:nvSpPr>
        <p:spPr>
          <a:xfrm>
            <a:off x="236538" y="76200"/>
            <a:ext cx="6011862" cy="838200"/>
          </a:xfrm>
        </p:spPr>
        <p:txBody>
          <a:bodyPr/>
          <a:lstStyle/>
          <a:p>
            <a:pPr eaLnBrk="1" hangingPunct="1"/>
            <a:r>
              <a:rPr lang="zh-CN" altLang="en-US" dirty="0" smtClean="0">
                <a:latin typeface="微软雅黑" pitchFamily="34" charset="-122"/>
                <a:ea typeface="微软雅黑" pitchFamily="34" charset="-122"/>
              </a:rPr>
              <a:t>场景物件系统</a:t>
            </a:r>
            <a:r>
              <a:rPr lang="en-US" altLang="zh-CN" dirty="0" smtClean="0">
                <a:latin typeface="微软雅黑" pitchFamily="34" charset="-122"/>
                <a:ea typeface="微软雅黑" pitchFamily="34" charset="-122"/>
              </a:rPr>
              <a:t>-</a:t>
            </a:r>
            <a:r>
              <a:rPr lang="zh-CN" altLang="en-US" dirty="0" smtClean="0">
                <a:latin typeface="微软雅黑" pitchFamily="34" charset="-122"/>
                <a:ea typeface="微软雅黑" pitchFamily="34" charset="-122"/>
              </a:rPr>
              <a:t>表现力强化</a:t>
            </a:r>
          </a:p>
        </p:txBody>
      </p:sp>
      <p:sp>
        <p:nvSpPr>
          <p:cNvPr id="4" name="圆角矩形 3"/>
          <p:cNvSpPr/>
          <p:nvPr/>
        </p:nvSpPr>
        <p:spPr bwMode="auto">
          <a:xfrm>
            <a:off x="1600200" y="1265364"/>
            <a:ext cx="4419600" cy="445088"/>
          </a:xfrm>
          <a:prstGeom prst="roundRect">
            <a:avLst/>
          </a:prstGeom>
          <a:solidFill>
            <a:srgbClr val="00B0F0"/>
          </a:solidFill>
          <a:ln w="9525" cap="flat" cmpd="sng" algn="ctr">
            <a:noFill/>
            <a:prstDash val="solid"/>
            <a:round/>
            <a:headEnd type="none" w="med" len="med"/>
            <a:tailEnd type="none" w="med" len="med"/>
          </a:ln>
          <a:effectLst>
            <a:outerShdw dist="53882" dir="2700000" algn="ctr" rotWithShape="0">
              <a:srgbClr val="969696"/>
            </a:outerShdw>
          </a:effectLst>
        </p:spPr>
        <p:txBody>
          <a:bodyPr vert="horz" wrap="square" lIns="90000" tIns="46800" rIns="90000" bIns="4680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zh-CN" altLang="en-US" sz="2000" b="1" i="0" u="none" strike="noStrike" cap="none" normalizeH="0" baseline="0" dirty="0" smtClean="0">
                <a:ln>
                  <a:noFill/>
                </a:ln>
                <a:solidFill>
                  <a:schemeClr val="bg1"/>
                </a:solidFill>
                <a:effectLst/>
                <a:latin typeface="微软雅黑" pitchFamily="34" charset="-122"/>
                <a:ea typeface="微软雅黑" pitchFamily="34" charset="-122"/>
                <a:cs typeface="楷体"/>
              </a:rPr>
              <a:t>场景物件对</a:t>
            </a:r>
            <a:r>
              <a:rPr lang="en-US" altLang="zh-CN" sz="2000" dirty="0" smtClean="0">
                <a:solidFill>
                  <a:schemeClr val="bg1"/>
                </a:solidFill>
                <a:latin typeface="微软雅黑" pitchFamily="34" charset="-122"/>
                <a:ea typeface="微软雅黑" pitchFamily="34" charset="-122"/>
                <a:cs typeface="楷体"/>
              </a:rPr>
              <a:t>Water</a:t>
            </a:r>
            <a:r>
              <a:rPr lang="zh-CN" altLang="en-US" sz="2000" dirty="0" smtClean="0">
                <a:solidFill>
                  <a:schemeClr val="bg1"/>
                </a:solidFill>
                <a:latin typeface="微软雅黑" pitchFamily="34" charset="-122"/>
                <a:ea typeface="微软雅黑" pitchFamily="34" charset="-122"/>
                <a:cs typeface="楷体"/>
              </a:rPr>
              <a:t>的绑定和控制</a:t>
            </a:r>
            <a:endParaRPr kumimoji="0" lang="zh-CN" altLang="en-US" sz="2000" b="1" i="0" u="none" strike="noStrike" cap="none" normalizeH="0" baseline="0" dirty="0" smtClean="0">
              <a:ln>
                <a:noFill/>
              </a:ln>
              <a:solidFill>
                <a:schemeClr val="bg1"/>
              </a:solidFill>
              <a:effectLst/>
              <a:latin typeface="微软雅黑" pitchFamily="34" charset="-122"/>
              <a:ea typeface="微软雅黑" pitchFamily="34" charset="-122"/>
              <a:cs typeface="楷体"/>
            </a:endParaRPr>
          </a:p>
        </p:txBody>
      </p:sp>
      <p:sp>
        <p:nvSpPr>
          <p:cNvPr id="5" name="圆角矩形 4"/>
          <p:cNvSpPr/>
          <p:nvPr/>
        </p:nvSpPr>
        <p:spPr bwMode="auto">
          <a:xfrm>
            <a:off x="1600200" y="1981200"/>
            <a:ext cx="4419600" cy="445088"/>
          </a:xfrm>
          <a:prstGeom prst="roundRect">
            <a:avLst/>
          </a:prstGeom>
          <a:solidFill>
            <a:srgbClr val="00B0F0"/>
          </a:solidFill>
          <a:ln w="9525" cap="flat" cmpd="sng" algn="ctr">
            <a:noFill/>
            <a:prstDash val="solid"/>
            <a:round/>
            <a:headEnd type="none" w="med" len="med"/>
            <a:tailEnd type="none" w="med" len="med"/>
          </a:ln>
          <a:effectLst>
            <a:outerShdw dist="53882" dir="2700000" algn="ctr" rotWithShape="0">
              <a:srgbClr val="969696"/>
            </a:outerShdw>
          </a:effectLst>
        </p:spPr>
        <p:txBody>
          <a:bodyPr vert="horz" wrap="square" lIns="90000" tIns="46800" rIns="90000" bIns="4680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zh-CN" altLang="en-US" sz="2000" b="1" i="0" u="none" strike="noStrike" cap="none" normalizeH="0" baseline="0" dirty="0" smtClean="0">
                <a:ln>
                  <a:noFill/>
                </a:ln>
                <a:solidFill>
                  <a:schemeClr val="bg1"/>
                </a:solidFill>
                <a:effectLst/>
                <a:latin typeface="微软雅黑" pitchFamily="34" charset="-122"/>
                <a:ea typeface="微软雅黑" pitchFamily="34" charset="-122"/>
                <a:cs typeface="楷体"/>
              </a:rPr>
              <a:t>场景物件对植被效果的支持</a:t>
            </a: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3"/>
          <p:cNvSpPr>
            <a:spLocks noGrp="1" noChangeArrowheads="1"/>
          </p:cNvSpPr>
          <p:nvPr>
            <p:ph type="body" idx="1"/>
          </p:nvPr>
        </p:nvSpPr>
        <p:spPr>
          <a:xfrm>
            <a:off x="685800" y="1219200"/>
            <a:ext cx="8229600" cy="4419600"/>
          </a:xfrm>
        </p:spPr>
        <p:txBody>
          <a:bodyPr/>
          <a:lstStyle/>
          <a:p>
            <a:pPr eaLnBrk="1" hangingPunct="1"/>
            <a:r>
              <a:rPr lang="zh-CN" altLang="en-US" dirty="0" smtClean="0">
                <a:latin typeface="微软雅黑" pitchFamily="34" charset="-122"/>
                <a:ea typeface="微软雅黑" pitchFamily="34" charset="-122"/>
              </a:rPr>
              <a:t> 动态物件的开发流程优化</a:t>
            </a:r>
            <a:endParaRPr lang="en-US" altLang="zh-CN" dirty="0" smtClean="0">
              <a:latin typeface="微软雅黑" pitchFamily="34" charset="-122"/>
              <a:ea typeface="微软雅黑" pitchFamily="34" charset="-122"/>
            </a:endParaRPr>
          </a:p>
          <a:p>
            <a:pPr eaLnBrk="1" hangingPunct="1"/>
            <a:endParaRPr lang="en-US" altLang="zh-CN" dirty="0" smtClean="0">
              <a:latin typeface="微软雅黑" pitchFamily="34" charset="-122"/>
              <a:ea typeface="微软雅黑" pitchFamily="34" charset="-122"/>
            </a:endParaRPr>
          </a:p>
        </p:txBody>
      </p:sp>
      <p:sp>
        <p:nvSpPr>
          <p:cNvPr id="91" name="Rectangle 2"/>
          <p:cNvSpPr>
            <a:spLocks noGrp="1" noChangeArrowheads="1"/>
          </p:cNvSpPr>
          <p:nvPr>
            <p:ph type="title"/>
          </p:nvPr>
        </p:nvSpPr>
        <p:spPr>
          <a:xfrm>
            <a:off x="236538" y="76200"/>
            <a:ext cx="6011862" cy="838200"/>
          </a:xfrm>
        </p:spPr>
        <p:txBody>
          <a:bodyPr/>
          <a:lstStyle/>
          <a:p>
            <a:pPr eaLnBrk="1" hangingPunct="1"/>
            <a:r>
              <a:rPr lang="zh-CN" altLang="en-US" dirty="0" smtClean="0">
                <a:latin typeface="微软雅黑" pitchFamily="34" charset="-122"/>
                <a:ea typeface="微软雅黑" pitchFamily="34" charset="-122"/>
              </a:rPr>
              <a:t>场景物件系统</a:t>
            </a:r>
            <a:r>
              <a:rPr lang="en-US" altLang="zh-CN" dirty="0" smtClean="0">
                <a:latin typeface="微软雅黑" pitchFamily="34" charset="-122"/>
                <a:ea typeface="微软雅黑" pitchFamily="34" charset="-122"/>
              </a:rPr>
              <a:t>-</a:t>
            </a:r>
            <a:r>
              <a:rPr lang="zh-CN" altLang="en-US" dirty="0" smtClean="0">
                <a:latin typeface="微软雅黑" pitchFamily="34" charset="-122"/>
                <a:ea typeface="微软雅黑" pitchFamily="34" charset="-122"/>
              </a:rPr>
              <a:t>水的控制示例</a:t>
            </a:r>
          </a:p>
        </p:txBody>
      </p:sp>
      <p:sp>
        <p:nvSpPr>
          <p:cNvPr id="4" name="圆角矩形 3"/>
          <p:cNvSpPr/>
          <p:nvPr/>
        </p:nvSpPr>
        <p:spPr bwMode="auto">
          <a:xfrm>
            <a:off x="1066800" y="1265364"/>
            <a:ext cx="4419600" cy="411036"/>
          </a:xfrm>
          <a:prstGeom prst="roundRect">
            <a:avLst/>
          </a:prstGeom>
          <a:solidFill>
            <a:srgbClr val="00B0F0"/>
          </a:solidFill>
          <a:ln w="9525" cap="flat" cmpd="sng" algn="ctr">
            <a:noFill/>
            <a:prstDash val="solid"/>
            <a:round/>
            <a:headEnd type="none" w="med" len="med"/>
            <a:tailEnd type="none" w="med" len="med"/>
          </a:ln>
          <a:effectLst>
            <a:outerShdw dist="53882" dir="2700000" algn="ctr" rotWithShape="0">
              <a:srgbClr val="969696"/>
            </a:outerShdw>
          </a:effectLst>
        </p:spPr>
        <p:txBody>
          <a:bodyPr vert="horz" wrap="square" lIns="90000" tIns="46800" rIns="90000" bIns="4680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zh-CN" altLang="en-US" sz="1800" b="1" i="0" u="none" strike="noStrike" cap="none" normalizeH="0" baseline="0" dirty="0" smtClean="0">
                <a:ln>
                  <a:noFill/>
                </a:ln>
                <a:solidFill>
                  <a:schemeClr val="bg1"/>
                </a:solidFill>
                <a:effectLst/>
                <a:latin typeface="微软雅黑" pitchFamily="34" charset="-122"/>
                <a:ea typeface="微软雅黑" pitchFamily="34" charset="-122"/>
                <a:cs typeface="楷体"/>
              </a:rPr>
              <a:t>水的默认状态</a:t>
            </a:r>
          </a:p>
        </p:txBody>
      </p:sp>
      <p:pic>
        <p:nvPicPr>
          <p:cNvPr id="6" name="Picture 3"/>
          <p:cNvPicPr>
            <a:picLocks noChangeAspect="1" noChangeArrowheads="1"/>
          </p:cNvPicPr>
          <p:nvPr/>
        </p:nvPicPr>
        <p:blipFill>
          <a:blip r:embed="rId3"/>
          <a:srcRect/>
          <a:stretch>
            <a:fillRect/>
          </a:stretch>
        </p:blipFill>
        <p:spPr bwMode="auto">
          <a:xfrm>
            <a:off x="1190625" y="1914525"/>
            <a:ext cx="6810375" cy="380047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3"/>
          <p:cNvSpPr>
            <a:spLocks noGrp="1" noChangeArrowheads="1"/>
          </p:cNvSpPr>
          <p:nvPr>
            <p:ph type="body" idx="1"/>
          </p:nvPr>
        </p:nvSpPr>
        <p:spPr>
          <a:xfrm>
            <a:off x="685800" y="1219200"/>
            <a:ext cx="8229600" cy="4419600"/>
          </a:xfrm>
        </p:spPr>
        <p:txBody>
          <a:bodyPr/>
          <a:lstStyle/>
          <a:p>
            <a:pPr eaLnBrk="1" hangingPunct="1"/>
            <a:r>
              <a:rPr lang="zh-CN" altLang="en-US" dirty="0" smtClean="0">
                <a:latin typeface="微软雅黑" pitchFamily="34" charset="-122"/>
                <a:ea typeface="微软雅黑" pitchFamily="34" charset="-122"/>
              </a:rPr>
              <a:t> 动态物件的开发流程优化</a:t>
            </a:r>
            <a:endParaRPr lang="en-US" altLang="zh-CN" dirty="0" smtClean="0">
              <a:latin typeface="微软雅黑" pitchFamily="34" charset="-122"/>
              <a:ea typeface="微软雅黑" pitchFamily="34" charset="-122"/>
            </a:endParaRPr>
          </a:p>
          <a:p>
            <a:pPr eaLnBrk="1" hangingPunct="1"/>
            <a:endParaRPr lang="en-US" altLang="zh-CN" dirty="0" smtClean="0">
              <a:latin typeface="微软雅黑" pitchFamily="34" charset="-122"/>
              <a:ea typeface="微软雅黑" pitchFamily="34" charset="-122"/>
            </a:endParaRPr>
          </a:p>
        </p:txBody>
      </p:sp>
      <p:sp>
        <p:nvSpPr>
          <p:cNvPr id="91" name="Rectangle 2"/>
          <p:cNvSpPr>
            <a:spLocks noGrp="1" noChangeArrowheads="1"/>
          </p:cNvSpPr>
          <p:nvPr>
            <p:ph type="title"/>
          </p:nvPr>
        </p:nvSpPr>
        <p:spPr>
          <a:xfrm>
            <a:off x="236538" y="76200"/>
            <a:ext cx="6011862" cy="838200"/>
          </a:xfrm>
        </p:spPr>
        <p:txBody>
          <a:bodyPr/>
          <a:lstStyle/>
          <a:p>
            <a:pPr eaLnBrk="1" hangingPunct="1"/>
            <a:r>
              <a:rPr lang="zh-CN" altLang="en-US" dirty="0" smtClean="0">
                <a:latin typeface="微软雅黑" pitchFamily="34" charset="-122"/>
                <a:ea typeface="微软雅黑" pitchFamily="34" charset="-122"/>
              </a:rPr>
              <a:t>场景物件系统</a:t>
            </a:r>
            <a:r>
              <a:rPr lang="en-US" altLang="zh-CN" dirty="0" smtClean="0">
                <a:latin typeface="微软雅黑" pitchFamily="34" charset="-122"/>
                <a:ea typeface="微软雅黑" pitchFamily="34" charset="-122"/>
              </a:rPr>
              <a:t>-</a:t>
            </a:r>
            <a:r>
              <a:rPr lang="zh-CN" altLang="en-US" dirty="0" smtClean="0">
                <a:latin typeface="微软雅黑" pitchFamily="34" charset="-122"/>
                <a:ea typeface="微软雅黑" pitchFamily="34" charset="-122"/>
              </a:rPr>
              <a:t>水的控制示例</a:t>
            </a:r>
          </a:p>
        </p:txBody>
      </p:sp>
      <p:sp>
        <p:nvSpPr>
          <p:cNvPr id="4" name="圆角矩形 3"/>
          <p:cNvSpPr/>
          <p:nvPr/>
        </p:nvSpPr>
        <p:spPr bwMode="auto">
          <a:xfrm>
            <a:off x="1066800" y="1265364"/>
            <a:ext cx="4419600" cy="411036"/>
          </a:xfrm>
          <a:prstGeom prst="roundRect">
            <a:avLst/>
          </a:prstGeom>
          <a:solidFill>
            <a:srgbClr val="00B0F0"/>
          </a:solidFill>
          <a:ln w="9525" cap="flat" cmpd="sng" algn="ctr">
            <a:noFill/>
            <a:prstDash val="solid"/>
            <a:round/>
            <a:headEnd type="none" w="med" len="med"/>
            <a:tailEnd type="none" w="med" len="med"/>
          </a:ln>
          <a:effectLst>
            <a:outerShdw dist="53882" dir="2700000" algn="ctr" rotWithShape="0">
              <a:srgbClr val="969696"/>
            </a:outerShdw>
          </a:effectLst>
        </p:spPr>
        <p:txBody>
          <a:bodyPr vert="horz" wrap="square" lIns="90000" tIns="46800" rIns="90000" bIns="4680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zh-CN" altLang="en-US" sz="1800" b="1" i="0" u="none" strike="noStrike" cap="none" normalizeH="0" baseline="0" dirty="0" smtClean="0">
                <a:ln>
                  <a:noFill/>
                </a:ln>
                <a:solidFill>
                  <a:schemeClr val="bg1"/>
                </a:solidFill>
                <a:effectLst/>
                <a:latin typeface="微软雅黑" pitchFamily="34" charset="-122"/>
                <a:ea typeface="微软雅黑" pitchFamily="34" charset="-122"/>
                <a:cs typeface="楷体"/>
              </a:rPr>
              <a:t>毒球落入水之后的效果</a:t>
            </a:r>
          </a:p>
        </p:txBody>
      </p:sp>
      <p:pic>
        <p:nvPicPr>
          <p:cNvPr id="7" name="Picture 2"/>
          <p:cNvPicPr>
            <a:picLocks noChangeAspect="1" noChangeArrowheads="1"/>
          </p:cNvPicPr>
          <p:nvPr/>
        </p:nvPicPr>
        <p:blipFill>
          <a:blip r:embed="rId3"/>
          <a:srcRect/>
          <a:stretch>
            <a:fillRect/>
          </a:stretch>
        </p:blipFill>
        <p:spPr bwMode="auto">
          <a:xfrm>
            <a:off x="1162050" y="1895475"/>
            <a:ext cx="6819900" cy="404812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3"/>
          <p:cNvSpPr>
            <a:spLocks noGrp="1" noChangeArrowheads="1"/>
          </p:cNvSpPr>
          <p:nvPr>
            <p:ph type="body" idx="1"/>
          </p:nvPr>
        </p:nvSpPr>
        <p:spPr>
          <a:xfrm>
            <a:off x="685800" y="1219200"/>
            <a:ext cx="8229600" cy="4419600"/>
          </a:xfrm>
        </p:spPr>
        <p:txBody>
          <a:bodyPr/>
          <a:lstStyle/>
          <a:p>
            <a:pPr eaLnBrk="1" hangingPunct="1"/>
            <a:r>
              <a:rPr lang="zh-CN" altLang="en-US" dirty="0" smtClean="0">
                <a:latin typeface="微软雅黑" pitchFamily="34" charset="-122"/>
                <a:ea typeface="微软雅黑" pitchFamily="34" charset="-122"/>
              </a:rPr>
              <a:t> 动态物件的开发流程优化</a:t>
            </a:r>
            <a:endParaRPr lang="en-US" altLang="zh-CN" dirty="0" smtClean="0">
              <a:latin typeface="微软雅黑" pitchFamily="34" charset="-122"/>
              <a:ea typeface="微软雅黑" pitchFamily="34" charset="-122"/>
            </a:endParaRPr>
          </a:p>
          <a:p>
            <a:pPr eaLnBrk="1" hangingPunct="1"/>
            <a:endParaRPr lang="en-US" altLang="zh-CN" dirty="0" smtClean="0">
              <a:latin typeface="微软雅黑" pitchFamily="34" charset="-122"/>
              <a:ea typeface="微软雅黑" pitchFamily="34" charset="-122"/>
            </a:endParaRPr>
          </a:p>
        </p:txBody>
      </p:sp>
      <p:sp>
        <p:nvSpPr>
          <p:cNvPr id="91" name="Rectangle 2"/>
          <p:cNvSpPr>
            <a:spLocks noGrp="1" noChangeArrowheads="1"/>
          </p:cNvSpPr>
          <p:nvPr>
            <p:ph type="title"/>
          </p:nvPr>
        </p:nvSpPr>
        <p:spPr>
          <a:xfrm>
            <a:off x="236538" y="76200"/>
            <a:ext cx="6011862" cy="838200"/>
          </a:xfrm>
        </p:spPr>
        <p:txBody>
          <a:bodyPr/>
          <a:lstStyle/>
          <a:p>
            <a:pPr eaLnBrk="1" hangingPunct="1"/>
            <a:r>
              <a:rPr lang="zh-CN" altLang="en-US" dirty="0" smtClean="0">
                <a:latin typeface="微软雅黑" pitchFamily="34" charset="-122"/>
                <a:ea typeface="微软雅黑" pitchFamily="34" charset="-122"/>
              </a:rPr>
              <a:t>场景物件系统</a:t>
            </a:r>
            <a:r>
              <a:rPr lang="en-US" altLang="zh-CN" dirty="0" smtClean="0">
                <a:latin typeface="微软雅黑" pitchFamily="34" charset="-122"/>
                <a:ea typeface="微软雅黑" pitchFamily="34" charset="-122"/>
              </a:rPr>
              <a:t>-</a:t>
            </a:r>
            <a:r>
              <a:rPr lang="zh-CN" altLang="en-US" dirty="0" smtClean="0">
                <a:latin typeface="微软雅黑" pitchFamily="34" charset="-122"/>
                <a:ea typeface="微软雅黑" pitchFamily="34" charset="-122"/>
              </a:rPr>
              <a:t>水的绑定方案</a:t>
            </a:r>
          </a:p>
        </p:txBody>
      </p:sp>
      <p:sp>
        <p:nvSpPr>
          <p:cNvPr id="4" name="圆角矩形 3"/>
          <p:cNvSpPr/>
          <p:nvPr/>
        </p:nvSpPr>
        <p:spPr bwMode="auto">
          <a:xfrm>
            <a:off x="1066800" y="1265364"/>
            <a:ext cx="4419600" cy="411036"/>
          </a:xfrm>
          <a:prstGeom prst="roundRect">
            <a:avLst/>
          </a:prstGeom>
          <a:solidFill>
            <a:srgbClr val="00B0F0"/>
          </a:solidFill>
          <a:ln w="9525" cap="flat" cmpd="sng" algn="ctr">
            <a:noFill/>
            <a:prstDash val="solid"/>
            <a:round/>
            <a:headEnd type="none" w="med" len="med"/>
            <a:tailEnd type="none" w="med" len="med"/>
          </a:ln>
          <a:effectLst>
            <a:outerShdw dist="53882" dir="2700000" algn="ctr" rotWithShape="0">
              <a:srgbClr val="969696"/>
            </a:outerShdw>
          </a:effectLst>
        </p:spPr>
        <p:txBody>
          <a:bodyPr vert="horz" wrap="square" lIns="90000" tIns="46800" rIns="90000" bIns="4680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r>
              <a:rPr lang="en-US" altLang="zh-CN" sz="1800" dirty="0" smtClean="0">
                <a:solidFill>
                  <a:schemeClr val="bg1"/>
                </a:solidFill>
                <a:latin typeface="微软雅黑" pitchFamily="34" charset="-122"/>
                <a:ea typeface="微软雅黑" pitchFamily="34" charset="-122"/>
                <a:cs typeface="楷体"/>
              </a:rPr>
              <a:t>Game Play</a:t>
            </a:r>
            <a:r>
              <a:rPr lang="zh-CN" altLang="en-US" sz="1800" dirty="0" smtClean="0">
                <a:solidFill>
                  <a:schemeClr val="bg1"/>
                </a:solidFill>
                <a:latin typeface="微软雅黑" pitchFamily="34" charset="-122"/>
                <a:ea typeface="微软雅黑" pitchFamily="34" charset="-122"/>
                <a:cs typeface="楷体"/>
              </a:rPr>
              <a:t>无法直接获得</a:t>
            </a:r>
            <a:r>
              <a:rPr lang="en-US" altLang="zh-CN" sz="1800" dirty="0" smtClean="0">
                <a:solidFill>
                  <a:schemeClr val="bg1"/>
                </a:solidFill>
                <a:latin typeface="微软雅黑" pitchFamily="34" charset="-122"/>
                <a:ea typeface="微软雅黑" pitchFamily="34" charset="-122"/>
                <a:cs typeface="楷体"/>
              </a:rPr>
              <a:t>Render Node</a:t>
            </a:r>
            <a:endParaRPr kumimoji="0" lang="zh-CN" altLang="en-US" sz="1800" b="1" i="0" u="none" strike="noStrike" cap="none" normalizeH="0" baseline="0" dirty="0" smtClean="0">
              <a:ln>
                <a:noFill/>
              </a:ln>
              <a:solidFill>
                <a:schemeClr val="bg1"/>
              </a:solidFill>
              <a:effectLst/>
              <a:latin typeface="微软雅黑" pitchFamily="34" charset="-122"/>
              <a:ea typeface="微软雅黑" pitchFamily="34" charset="-122"/>
              <a:cs typeface="楷体"/>
            </a:endParaRPr>
          </a:p>
        </p:txBody>
      </p:sp>
      <p:pic>
        <p:nvPicPr>
          <p:cNvPr id="6" name="Picture 4"/>
          <p:cNvPicPr>
            <a:picLocks noChangeAspect="1" noChangeArrowheads="1"/>
          </p:cNvPicPr>
          <p:nvPr/>
        </p:nvPicPr>
        <p:blipFill>
          <a:blip r:embed="rId3"/>
          <a:srcRect/>
          <a:stretch>
            <a:fillRect/>
          </a:stretch>
        </p:blipFill>
        <p:spPr bwMode="auto">
          <a:xfrm>
            <a:off x="2071688" y="1914525"/>
            <a:ext cx="5000625" cy="425767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3"/>
          <p:cNvSpPr>
            <a:spLocks noGrp="1" noChangeArrowheads="1"/>
          </p:cNvSpPr>
          <p:nvPr>
            <p:ph type="body" idx="1"/>
          </p:nvPr>
        </p:nvSpPr>
        <p:spPr>
          <a:xfrm>
            <a:off x="685800" y="1219200"/>
            <a:ext cx="8229600" cy="4419600"/>
          </a:xfrm>
        </p:spPr>
        <p:txBody>
          <a:bodyPr/>
          <a:lstStyle/>
          <a:p>
            <a:pPr eaLnBrk="1" hangingPunct="1"/>
            <a:r>
              <a:rPr lang="zh-CN" altLang="en-US" dirty="0" smtClean="0">
                <a:latin typeface="微软雅黑" pitchFamily="34" charset="-122"/>
                <a:ea typeface="微软雅黑" pitchFamily="34" charset="-122"/>
              </a:rPr>
              <a:t> 动态物件的开发流程优化</a:t>
            </a:r>
            <a:endParaRPr lang="en-US" altLang="zh-CN" dirty="0" smtClean="0">
              <a:latin typeface="微软雅黑" pitchFamily="34" charset="-122"/>
              <a:ea typeface="微软雅黑" pitchFamily="34" charset="-122"/>
            </a:endParaRPr>
          </a:p>
          <a:p>
            <a:pPr eaLnBrk="1" hangingPunct="1"/>
            <a:endParaRPr lang="en-US" altLang="zh-CN" dirty="0" smtClean="0">
              <a:latin typeface="微软雅黑" pitchFamily="34" charset="-122"/>
              <a:ea typeface="微软雅黑" pitchFamily="34" charset="-122"/>
            </a:endParaRPr>
          </a:p>
        </p:txBody>
      </p:sp>
      <p:sp>
        <p:nvSpPr>
          <p:cNvPr id="91" name="Rectangle 2"/>
          <p:cNvSpPr>
            <a:spLocks noGrp="1" noChangeArrowheads="1"/>
          </p:cNvSpPr>
          <p:nvPr>
            <p:ph type="title"/>
          </p:nvPr>
        </p:nvSpPr>
        <p:spPr>
          <a:xfrm>
            <a:off x="236538" y="76200"/>
            <a:ext cx="6011862" cy="838200"/>
          </a:xfrm>
        </p:spPr>
        <p:txBody>
          <a:bodyPr/>
          <a:lstStyle/>
          <a:p>
            <a:pPr eaLnBrk="1" hangingPunct="1"/>
            <a:r>
              <a:rPr lang="zh-CN" altLang="en-US" dirty="0" smtClean="0">
                <a:latin typeface="微软雅黑" pitchFamily="34" charset="-122"/>
                <a:ea typeface="微软雅黑" pitchFamily="34" charset="-122"/>
              </a:rPr>
              <a:t>场景物件系统</a:t>
            </a:r>
            <a:r>
              <a:rPr lang="en-US" altLang="zh-CN" dirty="0" smtClean="0">
                <a:latin typeface="微软雅黑" pitchFamily="34" charset="-122"/>
                <a:ea typeface="微软雅黑" pitchFamily="34" charset="-122"/>
              </a:rPr>
              <a:t>-</a:t>
            </a:r>
            <a:r>
              <a:rPr lang="zh-CN" altLang="en-US" dirty="0" smtClean="0">
                <a:latin typeface="微软雅黑" pitchFamily="34" charset="-122"/>
                <a:ea typeface="微软雅黑" pitchFamily="34" charset="-122"/>
              </a:rPr>
              <a:t>水的绑定方案</a:t>
            </a:r>
          </a:p>
        </p:txBody>
      </p:sp>
      <p:sp>
        <p:nvSpPr>
          <p:cNvPr id="4" name="圆角矩形 3"/>
          <p:cNvSpPr/>
          <p:nvPr/>
        </p:nvSpPr>
        <p:spPr bwMode="auto">
          <a:xfrm>
            <a:off x="1066800" y="1265364"/>
            <a:ext cx="4419600" cy="411036"/>
          </a:xfrm>
          <a:prstGeom prst="roundRect">
            <a:avLst/>
          </a:prstGeom>
          <a:solidFill>
            <a:srgbClr val="00B0F0"/>
          </a:solidFill>
          <a:ln w="9525" cap="flat" cmpd="sng" algn="ctr">
            <a:noFill/>
            <a:prstDash val="solid"/>
            <a:round/>
            <a:headEnd type="none" w="med" len="med"/>
            <a:tailEnd type="none" w="med" len="med"/>
          </a:ln>
          <a:effectLst>
            <a:outerShdw dist="53882" dir="2700000" algn="ctr" rotWithShape="0">
              <a:srgbClr val="969696"/>
            </a:outerShdw>
          </a:effectLst>
        </p:spPr>
        <p:txBody>
          <a:bodyPr vert="horz" wrap="square" lIns="90000" tIns="46800" rIns="90000" bIns="4680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zh-CN" altLang="en-US" sz="1800" b="1" i="0" u="none" strike="noStrike" cap="none" normalizeH="0" baseline="0" dirty="0" smtClean="0">
                <a:ln>
                  <a:noFill/>
                </a:ln>
                <a:solidFill>
                  <a:schemeClr val="bg1"/>
                </a:solidFill>
                <a:effectLst/>
                <a:latin typeface="微软雅黑" pitchFamily="34" charset="-122"/>
                <a:ea typeface="微软雅黑" pitchFamily="34" charset="-122"/>
                <a:cs typeface="楷体"/>
              </a:rPr>
              <a:t>通过物理系统导出所有水的物理代理体</a:t>
            </a:r>
          </a:p>
        </p:txBody>
      </p:sp>
      <p:pic>
        <p:nvPicPr>
          <p:cNvPr id="7" name="Picture 2"/>
          <p:cNvPicPr>
            <a:picLocks noChangeAspect="1" noChangeArrowheads="1"/>
          </p:cNvPicPr>
          <p:nvPr/>
        </p:nvPicPr>
        <p:blipFill>
          <a:blip r:embed="rId3"/>
          <a:srcRect/>
          <a:stretch>
            <a:fillRect/>
          </a:stretch>
        </p:blipFill>
        <p:spPr bwMode="auto">
          <a:xfrm>
            <a:off x="2071688" y="1914525"/>
            <a:ext cx="5000625" cy="425767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3"/>
          <p:cNvSpPr>
            <a:spLocks noGrp="1" noChangeArrowheads="1"/>
          </p:cNvSpPr>
          <p:nvPr>
            <p:ph type="body" idx="1"/>
          </p:nvPr>
        </p:nvSpPr>
        <p:spPr>
          <a:xfrm>
            <a:off x="685800" y="1219200"/>
            <a:ext cx="8229600" cy="4419600"/>
          </a:xfrm>
        </p:spPr>
        <p:txBody>
          <a:bodyPr/>
          <a:lstStyle/>
          <a:p>
            <a:pPr eaLnBrk="1" hangingPunct="1"/>
            <a:r>
              <a:rPr lang="zh-CN" altLang="en-US" dirty="0" smtClean="0">
                <a:latin typeface="微软雅黑" pitchFamily="34" charset="-122"/>
                <a:ea typeface="微软雅黑" pitchFamily="34" charset="-122"/>
              </a:rPr>
              <a:t> 动态物件的开发流程优化</a:t>
            </a:r>
            <a:endParaRPr lang="en-US" altLang="zh-CN" dirty="0" smtClean="0">
              <a:latin typeface="微软雅黑" pitchFamily="34" charset="-122"/>
              <a:ea typeface="微软雅黑" pitchFamily="34" charset="-122"/>
            </a:endParaRPr>
          </a:p>
          <a:p>
            <a:pPr eaLnBrk="1" hangingPunct="1"/>
            <a:endParaRPr lang="en-US" altLang="zh-CN" dirty="0" smtClean="0">
              <a:latin typeface="微软雅黑" pitchFamily="34" charset="-122"/>
              <a:ea typeface="微软雅黑" pitchFamily="34" charset="-122"/>
            </a:endParaRPr>
          </a:p>
        </p:txBody>
      </p:sp>
      <p:sp>
        <p:nvSpPr>
          <p:cNvPr id="91" name="Rectangle 2"/>
          <p:cNvSpPr>
            <a:spLocks noGrp="1" noChangeArrowheads="1"/>
          </p:cNvSpPr>
          <p:nvPr>
            <p:ph type="title"/>
          </p:nvPr>
        </p:nvSpPr>
        <p:spPr>
          <a:xfrm>
            <a:off x="236538" y="76200"/>
            <a:ext cx="6011862" cy="838200"/>
          </a:xfrm>
        </p:spPr>
        <p:txBody>
          <a:bodyPr/>
          <a:lstStyle/>
          <a:p>
            <a:pPr eaLnBrk="1" hangingPunct="1"/>
            <a:r>
              <a:rPr lang="zh-CN" altLang="en-US" dirty="0" smtClean="0">
                <a:latin typeface="微软雅黑" pitchFamily="34" charset="-122"/>
                <a:ea typeface="微软雅黑" pitchFamily="34" charset="-122"/>
              </a:rPr>
              <a:t>场景物件系统</a:t>
            </a:r>
            <a:r>
              <a:rPr lang="en-US" altLang="zh-CN" dirty="0" smtClean="0">
                <a:latin typeface="微软雅黑" pitchFamily="34" charset="-122"/>
                <a:ea typeface="微软雅黑" pitchFamily="34" charset="-122"/>
              </a:rPr>
              <a:t>-</a:t>
            </a:r>
            <a:r>
              <a:rPr lang="zh-CN" altLang="en-US" dirty="0" smtClean="0">
                <a:latin typeface="微软雅黑" pitchFamily="34" charset="-122"/>
                <a:ea typeface="微软雅黑" pitchFamily="34" charset="-122"/>
              </a:rPr>
              <a:t>水的绑定方案</a:t>
            </a:r>
          </a:p>
        </p:txBody>
      </p:sp>
      <p:sp>
        <p:nvSpPr>
          <p:cNvPr id="4" name="圆角矩形 3"/>
          <p:cNvSpPr/>
          <p:nvPr/>
        </p:nvSpPr>
        <p:spPr bwMode="auto">
          <a:xfrm>
            <a:off x="1066800" y="1265364"/>
            <a:ext cx="4419600" cy="411036"/>
          </a:xfrm>
          <a:prstGeom prst="roundRect">
            <a:avLst/>
          </a:prstGeom>
          <a:solidFill>
            <a:srgbClr val="00B0F0"/>
          </a:solidFill>
          <a:ln w="9525" cap="flat" cmpd="sng" algn="ctr">
            <a:noFill/>
            <a:prstDash val="solid"/>
            <a:round/>
            <a:headEnd type="none" w="med" len="med"/>
            <a:tailEnd type="none" w="med" len="med"/>
          </a:ln>
          <a:effectLst>
            <a:outerShdw dist="53882" dir="2700000" algn="ctr" rotWithShape="0">
              <a:srgbClr val="969696"/>
            </a:outerShdw>
          </a:effectLst>
        </p:spPr>
        <p:txBody>
          <a:bodyPr vert="horz" wrap="square" lIns="90000" tIns="46800" rIns="90000" bIns="4680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r>
              <a:rPr lang="zh-CN" altLang="en-US" sz="1800" dirty="0" smtClean="0">
                <a:solidFill>
                  <a:schemeClr val="bg1"/>
                </a:solidFill>
                <a:latin typeface="微软雅黑" pitchFamily="34" charset="-122"/>
                <a:ea typeface="微软雅黑" pitchFamily="34" charset="-122"/>
                <a:cs typeface="楷体"/>
              </a:rPr>
              <a:t>确定物件所在的</a:t>
            </a:r>
            <a:r>
              <a:rPr lang="en-US" altLang="zh-CN" sz="1800" dirty="0" smtClean="0">
                <a:solidFill>
                  <a:schemeClr val="bg1"/>
                </a:solidFill>
                <a:latin typeface="微软雅黑" pitchFamily="34" charset="-122"/>
                <a:ea typeface="微软雅黑" pitchFamily="34" charset="-122"/>
                <a:cs typeface="楷体"/>
              </a:rPr>
              <a:t>Area</a:t>
            </a:r>
            <a:endParaRPr kumimoji="0" lang="zh-CN" altLang="en-US" sz="1800" b="1" i="0" u="none" strike="noStrike" cap="none" normalizeH="0" baseline="0" dirty="0" smtClean="0">
              <a:ln>
                <a:noFill/>
              </a:ln>
              <a:solidFill>
                <a:schemeClr val="bg1"/>
              </a:solidFill>
              <a:effectLst/>
              <a:latin typeface="微软雅黑" pitchFamily="34" charset="-122"/>
              <a:ea typeface="微软雅黑" pitchFamily="34" charset="-122"/>
              <a:cs typeface="楷体"/>
            </a:endParaRPr>
          </a:p>
        </p:txBody>
      </p:sp>
      <p:pic>
        <p:nvPicPr>
          <p:cNvPr id="14338" name="Picture 2"/>
          <p:cNvPicPr>
            <a:picLocks noChangeAspect="1" noChangeArrowheads="1"/>
          </p:cNvPicPr>
          <p:nvPr/>
        </p:nvPicPr>
        <p:blipFill>
          <a:blip r:embed="rId3"/>
          <a:srcRect/>
          <a:stretch>
            <a:fillRect/>
          </a:stretch>
        </p:blipFill>
        <p:spPr bwMode="auto">
          <a:xfrm>
            <a:off x="2071688" y="1914525"/>
            <a:ext cx="5000625" cy="425767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228600" y="76200"/>
            <a:ext cx="6011863" cy="838200"/>
          </a:xfrm>
        </p:spPr>
        <p:txBody>
          <a:bodyPr/>
          <a:lstStyle/>
          <a:p>
            <a:pPr eaLnBrk="1" hangingPunct="1"/>
            <a:r>
              <a:rPr lang="zh-CN" altLang="en-US" dirty="0" smtClean="0">
                <a:latin typeface="微软雅黑" pitchFamily="34" charset="-122"/>
                <a:ea typeface="微软雅黑" pitchFamily="34" charset="-122"/>
              </a:rPr>
              <a:t>场景物件系统</a:t>
            </a:r>
          </a:p>
        </p:txBody>
      </p:sp>
      <p:sp>
        <p:nvSpPr>
          <p:cNvPr id="6" name="圆角矩形 5"/>
          <p:cNvSpPr/>
          <p:nvPr/>
        </p:nvSpPr>
        <p:spPr bwMode="auto">
          <a:xfrm>
            <a:off x="1752600" y="1524000"/>
            <a:ext cx="5638800" cy="581295"/>
          </a:xfrm>
          <a:prstGeom prst="roundRect">
            <a:avLst/>
          </a:prstGeom>
          <a:solidFill>
            <a:srgbClr val="00B0F0"/>
          </a:solid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0000" tIns="46800" rIns="90000" bIns="46800" numCol="1" rtlCol="0" anchor="t" anchorCtr="0" compatLnSpc="1">
            <a:prstTxWarp prst="textNoShape">
              <a:avLst/>
            </a:prstTxWarp>
            <a:spAutoFit/>
          </a:bodyPr>
          <a:lstStyle/>
          <a:p>
            <a:pPr marL="0" marR="0" indent="0" defTabSz="914400" rtl="0" eaLnBrk="0" fontAlgn="base" latinLnBrk="0" hangingPunct="0">
              <a:lnSpc>
                <a:spcPct val="100000"/>
              </a:lnSpc>
              <a:spcBef>
                <a:spcPct val="0"/>
              </a:spcBef>
              <a:spcAft>
                <a:spcPct val="0"/>
              </a:spcAft>
              <a:buClrTx/>
              <a:buSzTx/>
              <a:buFontTx/>
              <a:buNone/>
              <a:tabLst/>
            </a:pPr>
            <a:r>
              <a:rPr kumimoji="0" lang="zh-CN" altLang="en-US" sz="2800" b="1" i="0" u="none" strike="noStrike" cap="none" normalizeH="0" baseline="0" dirty="0" smtClean="0">
                <a:ln>
                  <a:noFill/>
                </a:ln>
                <a:solidFill>
                  <a:schemeClr val="bg1"/>
                </a:solidFill>
                <a:effectLst/>
                <a:latin typeface="微软雅黑" pitchFamily="34" charset="-122"/>
                <a:ea typeface="微软雅黑" pitchFamily="34" charset="-122"/>
                <a:cs typeface="楷体"/>
              </a:rPr>
              <a:t>系统的组件式结构</a:t>
            </a:r>
          </a:p>
        </p:txBody>
      </p:sp>
      <p:sp>
        <p:nvSpPr>
          <p:cNvPr id="9" name="圆角矩形 8"/>
          <p:cNvSpPr/>
          <p:nvPr/>
        </p:nvSpPr>
        <p:spPr bwMode="auto">
          <a:xfrm>
            <a:off x="1752600" y="3152505"/>
            <a:ext cx="5638800" cy="581295"/>
          </a:xfrm>
          <a:prstGeom prst="roundRect">
            <a:avLst/>
          </a:prstGeom>
          <a:solidFill>
            <a:srgbClr val="00B0F0"/>
          </a:solid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0000" tIns="46800" rIns="90000" bIns="46800" numCol="1" rtlCol="0" anchor="t" anchorCtr="0" compatLnSpc="1">
            <a:prstTxWarp prst="textNoShape">
              <a:avLst/>
            </a:prstTxWarp>
            <a:spAutoFit/>
          </a:bodyPr>
          <a:lstStyle/>
          <a:p>
            <a:pPr marL="0" marR="0" indent="0" defTabSz="914400" rtl="0" eaLnBrk="0" fontAlgn="base" latinLnBrk="0" hangingPunct="0">
              <a:lnSpc>
                <a:spcPct val="100000"/>
              </a:lnSpc>
              <a:spcBef>
                <a:spcPct val="0"/>
              </a:spcBef>
              <a:spcAft>
                <a:spcPct val="0"/>
              </a:spcAft>
              <a:buClrTx/>
              <a:buSzTx/>
              <a:buFontTx/>
              <a:buNone/>
              <a:tabLst/>
            </a:pPr>
            <a:r>
              <a:rPr kumimoji="0" lang="zh-CN" altLang="en-US" sz="2800" b="1" i="0" u="none" strike="noStrike" cap="none" normalizeH="0" baseline="0" dirty="0" smtClean="0">
                <a:ln>
                  <a:noFill/>
                </a:ln>
                <a:solidFill>
                  <a:schemeClr val="bg1"/>
                </a:solidFill>
                <a:effectLst/>
                <a:latin typeface="微软雅黑" pitchFamily="34" charset="-122"/>
                <a:ea typeface="微软雅黑" pitchFamily="34" charset="-122"/>
                <a:cs typeface="楷体"/>
              </a:rPr>
              <a:t>场景物件的同步方案</a:t>
            </a:r>
          </a:p>
        </p:txBody>
      </p:sp>
      <p:sp>
        <p:nvSpPr>
          <p:cNvPr id="10" name="圆角矩形 9"/>
          <p:cNvSpPr/>
          <p:nvPr/>
        </p:nvSpPr>
        <p:spPr bwMode="auto">
          <a:xfrm>
            <a:off x="1752600" y="4038600"/>
            <a:ext cx="5638800" cy="581295"/>
          </a:xfrm>
          <a:prstGeom prst="roundRect">
            <a:avLst/>
          </a:prstGeom>
          <a:solidFill>
            <a:srgbClr val="00B0F0"/>
          </a:solid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0000" tIns="46800" rIns="90000" bIns="46800" numCol="1" rtlCol="0" anchor="t" anchorCtr="0" compatLnSpc="1">
            <a:prstTxWarp prst="textNoShape">
              <a:avLst/>
            </a:prstTxWarp>
            <a:spAutoFit/>
          </a:bodyPr>
          <a:lstStyle/>
          <a:p>
            <a:pPr marL="0" marR="0" indent="0" defTabSz="914400" rtl="0" eaLnBrk="0" fontAlgn="base" latinLnBrk="0" hangingPunct="0">
              <a:lnSpc>
                <a:spcPct val="100000"/>
              </a:lnSpc>
              <a:spcBef>
                <a:spcPct val="0"/>
              </a:spcBef>
              <a:spcAft>
                <a:spcPct val="0"/>
              </a:spcAft>
              <a:buClrTx/>
              <a:buSzTx/>
              <a:buFontTx/>
              <a:buNone/>
              <a:tabLst/>
            </a:pPr>
            <a:r>
              <a:rPr kumimoji="0" lang="zh-CN" altLang="en-US" sz="2800" b="1" i="0" u="none" strike="noStrike" cap="none" normalizeH="0" baseline="0" dirty="0" smtClean="0">
                <a:ln>
                  <a:noFill/>
                </a:ln>
                <a:solidFill>
                  <a:schemeClr val="bg1"/>
                </a:solidFill>
                <a:effectLst/>
                <a:latin typeface="微软雅黑" pitchFamily="34" charset="-122"/>
                <a:ea typeface="微软雅黑" pitchFamily="34" charset="-122"/>
                <a:cs typeface="楷体"/>
              </a:rPr>
              <a:t>场景物件生产流程优化</a:t>
            </a:r>
          </a:p>
        </p:txBody>
      </p:sp>
      <p:sp>
        <p:nvSpPr>
          <p:cNvPr id="11" name="圆角矩形 10"/>
          <p:cNvSpPr/>
          <p:nvPr/>
        </p:nvSpPr>
        <p:spPr bwMode="auto">
          <a:xfrm>
            <a:off x="1752600" y="4953000"/>
            <a:ext cx="5638800" cy="581295"/>
          </a:xfrm>
          <a:prstGeom prst="roundRect">
            <a:avLst/>
          </a:prstGeom>
          <a:solidFill>
            <a:srgbClr val="00B0F0"/>
          </a:solid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0000" tIns="46800" rIns="90000" bIns="46800" numCol="1" rtlCol="0" anchor="t" anchorCtr="0" compatLnSpc="1">
            <a:prstTxWarp prst="textNoShape">
              <a:avLst/>
            </a:prstTxWarp>
            <a:spAutoFit/>
          </a:bodyPr>
          <a:lstStyle/>
          <a:p>
            <a:pPr marL="0" marR="0" indent="0" defTabSz="914400" rtl="0" eaLnBrk="0" fontAlgn="base" latinLnBrk="0" hangingPunct="0">
              <a:lnSpc>
                <a:spcPct val="100000"/>
              </a:lnSpc>
              <a:spcBef>
                <a:spcPct val="0"/>
              </a:spcBef>
              <a:spcAft>
                <a:spcPct val="0"/>
              </a:spcAft>
              <a:buClrTx/>
              <a:buSzTx/>
              <a:buFontTx/>
              <a:buNone/>
              <a:tabLst/>
            </a:pPr>
            <a:r>
              <a:rPr kumimoji="0" lang="zh-CN" altLang="en-US" sz="2800" b="1" i="0" u="none" strike="noStrike" cap="none" normalizeH="0" baseline="0" dirty="0" smtClean="0">
                <a:ln>
                  <a:noFill/>
                </a:ln>
                <a:solidFill>
                  <a:schemeClr val="bg1"/>
                </a:solidFill>
                <a:effectLst/>
                <a:latin typeface="微软雅黑" pitchFamily="34" charset="-122"/>
                <a:ea typeface="微软雅黑" pitchFamily="34" charset="-122"/>
                <a:cs typeface="楷体"/>
              </a:rPr>
              <a:t>场景物件的引擎功能扩展</a:t>
            </a:r>
          </a:p>
        </p:txBody>
      </p:sp>
      <p:sp>
        <p:nvSpPr>
          <p:cNvPr id="12" name="圆角矩形 11"/>
          <p:cNvSpPr/>
          <p:nvPr/>
        </p:nvSpPr>
        <p:spPr bwMode="auto">
          <a:xfrm>
            <a:off x="1752600" y="2314305"/>
            <a:ext cx="5638800" cy="581295"/>
          </a:xfrm>
          <a:prstGeom prst="roundRect">
            <a:avLst/>
          </a:prstGeom>
          <a:solidFill>
            <a:srgbClr val="00B0F0"/>
          </a:solid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0000" tIns="46800" rIns="90000" bIns="46800" numCol="1" rtlCol="0" anchor="t" anchorCtr="0" compatLnSpc="1">
            <a:prstTxWarp prst="textNoShape">
              <a:avLst/>
            </a:prstTxWarp>
            <a:spAutoFit/>
          </a:bodyPr>
          <a:lstStyle/>
          <a:p>
            <a:pPr marL="0" marR="0" indent="0" defTabSz="914400" rtl="0" eaLnBrk="0" fontAlgn="base" latinLnBrk="0" hangingPunct="0">
              <a:lnSpc>
                <a:spcPct val="100000"/>
              </a:lnSpc>
              <a:spcBef>
                <a:spcPct val="0"/>
              </a:spcBef>
              <a:spcAft>
                <a:spcPct val="0"/>
              </a:spcAft>
              <a:buClrTx/>
              <a:buSzTx/>
              <a:buFontTx/>
              <a:buNone/>
              <a:tabLst/>
            </a:pPr>
            <a:r>
              <a:rPr kumimoji="0" lang="zh-CN" altLang="en-US" sz="2800" b="1" i="0" u="none" strike="noStrike" cap="none" normalizeH="0" baseline="0" dirty="0" smtClean="0">
                <a:ln>
                  <a:noFill/>
                </a:ln>
                <a:solidFill>
                  <a:schemeClr val="bg1"/>
                </a:solidFill>
                <a:effectLst/>
                <a:latin typeface="微软雅黑" pitchFamily="34" charset="-122"/>
                <a:ea typeface="微软雅黑" pitchFamily="34" charset="-122"/>
                <a:cs typeface="楷体"/>
              </a:rPr>
              <a:t>动态物件逻辑解决方案</a:t>
            </a:r>
            <a:r>
              <a:rPr kumimoji="0" lang="en-US" altLang="zh-CN" sz="2800" b="1" i="0" u="none" strike="noStrike" cap="none" normalizeH="0" baseline="0" dirty="0" smtClean="0">
                <a:ln>
                  <a:noFill/>
                </a:ln>
                <a:solidFill>
                  <a:schemeClr val="bg1"/>
                </a:solidFill>
                <a:effectLst/>
                <a:latin typeface="微软雅黑" pitchFamily="34" charset="-122"/>
                <a:ea typeface="微软雅黑" pitchFamily="34" charset="-122"/>
                <a:cs typeface="楷体"/>
              </a:rPr>
              <a:t>BT</a:t>
            </a:r>
            <a:endParaRPr kumimoji="0" lang="zh-CN" altLang="en-US" sz="2800" b="1" i="0" u="none" strike="noStrike" cap="none" normalizeH="0" baseline="0" dirty="0" smtClean="0">
              <a:ln>
                <a:noFill/>
              </a:ln>
              <a:solidFill>
                <a:schemeClr val="bg1"/>
              </a:solidFill>
              <a:effectLst/>
              <a:latin typeface="微软雅黑" pitchFamily="34" charset="-122"/>
              <a:ea typeface="微软雅黑" pitchFamily="34" charset="-122"/>
              <a:cs typeface="楷体"/>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3"/>
          <p:cNvSpPr>
            <a:spLocks noGrp="1" noChangeArrowheads="1"/>
          </p:cNvSpPr>
          <p:nvPr>
            <p:ph type="body" idx="1"/>
          </p:nvPr>
        </p:nvSpPr>
        <p:spPr>
          <a:xfrm>
            <a:off x="685800" y="1219200"/>
            <a:ext cx="8229600" cy="4419600"/>
          </a:xfrm>
        </p:spPr>
        <p:txBody>
          <a:bodyPr/>
          <a:lstStyle/>
          <a:p>
            <a:pPr eaLnBrk="1" hangingPunct="1"/>
            <a:r>
              <a:rPr lang="zh-CN" altLang="en-US" dirty="0" smtClean="0">
                <a:latin typeface="微软雅黑" pitchFamily="34" charset="-122"/>
                <a:ea typeface="微软雅黑" pitchFamily="34" charset="-122"/>
              </a:rPr>
              <a:t> 动态物件的开发流程优化</a:t>
            </a:r>
            <a:endParaRPr lang="en-US" altLang="zh-CN" dirty="0" smtClean="0">
              <a:latin typeface="微软雅黑" pitchFamily="34" charset="-122"/>
              <a:ea typeface="微软雅黑" pitchFamily="34" charset="-122"/>
            </a:endParaRPr>
          </a:p>
          <a:p>
            <a:pPr eaLnBrk="1" hangingPunct="1"/>
            <a:endParaRPr lang="en-US" altLang="zh-CN" dirty="0" smtClean="0">
              <a:latin typeface="微软雅黑" pitchFamily="34" charset="-122"/>
              <a:ea typeface="微软雅黑" pitchFamily="34" charset="-122"/>
            </a:endParaRPr>
          </a:p>
        </p:txBody>
      </p:sp>
      <p:sp>
        <p:nvSpPr>
          <p:cNvPr id="91" name="Rectangle 2"/>
          <p:cNvSpPr>
            <a:spLocks noGrp="1" noChangeArrowheads="1"/>
          </p:cNvSpPr>
          <p:nvPr>
            <p:ph type="title"/>
          </p:nvPr>
        </p:nvSpPr>
        <p:spPr>
          <a:xfrm>
            <a:off x="236538" y="76200"/>
            <a:ext cx="6011862" cy="838200"/>
          </a:xfrm>
        </p:spPr>
        <p:txBody>
          <a:bodyPr/>
          <a:lstStyle/>
          <a:p>
            <a:pPr eaLnBrk="1" hangingPunct="1"/>
            <a:r>
              <a:rPr lang="zh-CN" altLang="en-US" dirty="0" smtClean="0">
                <a:latin typeface="微软雅黑" pitchFamily="34" charset="-122"/>
                <a:ea typeface="微软雅黑" pitchFamily="34" charset="-122"/>
              </a:rPr>
              <a:t>场景物件系统</a:t>
            </a:r>
            <a:r>
              <a:rPr lang="en-US" altLang="zh-CN" dirty="0" smtClean="0">
                <a:latin typeface="微软雅黑" pitchFamily="34" charset="-122"/>
                <a:ea typeface="微软雅黑" pitchFamily="34" charset="-122"/>
              </a:rPr>
              <a:t>-</a:t>
            </a:r>
            <a:r>
              <a:rPr lang="zh-CN" altLang="en-US" dirty="0" smtClean="0">
                <a:latin typeface="微软雅黑" pitchFamily="34" charset="-122"/>
                <a:ea typeface="微软雅黑" pitchFamily="34" charset="-122"/>
              </a:rPr>
              <a:t>水的绑定方案</a:t>
            </a:r>
          </a:p>
        </p:txBody>
      </p:sp>
      <p:sp>
        <p:nvSpPr>
          <p:cNvPr id="4" name="圆角矩形 3"/>
          <p:cNvSpPr/>
          <p:nvPr/>
        </p:nvSpPr>
        <p:spPr bwMode="auto">
          <a:xfrm>
            <a:off x="1066800" y="1265364"/>
            <a:ext cx="4419600" cy="411036"/>
          </a:xfrm>
          <a:prstGeom prst="roundRect">
            <a:avLst/>
          </a:prstGeom>
          <a:solidFill>
            <a:srgbClr val="00B0F0"/>
          </a:solidFill>
          <a:ln w="9525" cap="flat" cmpd="sng" algn="ctr">
            <a:noFill/>
            <a:prstDash val="solid"/>
            <a:round/>
            <a:headEnd type="none" w="med" len="med"/>
            <a:tailEnd type="none" w="med" len="med"/>
          </a:ln>
          <a:effectLst>
            <a:outerShdw dist="53882" dir="2700000" algn="ctr" rotWithShape="0">
              <a:srgbClr val="969696"/>
            </a:outerShdw>
          </a:effectLst>
        </p:spPr>
        <p:txBody>
          <a:bodyPr vert="horz" wrap="square" lIns="90000" tIns="46800" rIns="90000" bIns="4680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zh-CN" altLang="en-US" sz="1800" b="1" i="0" u="none" strike="noStrike" cap="none" normalizeH="0" baseline="0" dirty="0" smtClean="0">
                <a:ln>
                  <a:noFill/>
                </a:ln>
                <a:solidFill>
                  <a:schemeClr val="bg1"/>
                </a:solidFill>
                <a:effectLst/>
                <a:latin typeface="微软雅黑" pitchFamily="34" charset="-122"/>
                <a:ea typeface="微软雅黑" pitchFamily="34" charset="-122"/>
                <a:cs typeface="楷体"/>
              </a:rPr>
              <a:t>场景物件与</a:t>
            </a:r>
            <a:r>
              <a:rPr lang="zh-CN" altLang="en-US" sz="1800" dirty="0" smtClean="0">
                <a:solidFill>
                  <a:schemeClr val="bg1"/>
                </a:solidFill>
                <a:latin typeface="微软雅黑" pitchFamily="34" charset="-122"/>
                <a:ea typeface="微软雅黑" pitchFamily="34" charset="-122"/>
                <a:cs typeface="楷体"/>
              </a:rPr>
              <a:t>渲染</a:t>
            </a:r>
            <a:r>
              <a:rPr lang="en-US" altLang="zh-CN" sz="1800" dirty="0" smtClean="0">
                <a:solidFill>
                  <a:schemeClr val="bg1"/>
                </a:solidFill>
                <a:latin typeface="微软雅黑" pitchFamily="34" charset="-122"/>
                <a:ea typeface="微软雅黑" pitchFamily="34" charset="-122"/>
                <a:cs typeface="楷体"/>
              </a:rPr>
              <a:t>Node</a:t>
            </a:r>
            <a:r>
              <a:rPr lang="zh-CN" altLang="en-US" sz="1800" dirty="0" smtClean="0">
                <a:solidFill>
                  <a:schemeClr val="bg1"/>
                </a:solidFill>
                <a:latin typeface="微软雅黑" pitchFamily="34" charset="-122"/>
                <a:ea typeface="微软雅黑" pitchFamily="34" charset="-122"/>
                <a:cs typeface="楷体"/>
              </a:rPr>
              <a:t>绑定</a:t>
            </a:r>
            <a:endParaRPr kumimoji="0" lang="zh-CN" altLang="en-US" sz="1800" b="1" i="0" u="none" strike="noStrike" cap="none" normalizeH="0" baseline="0" dirty="0" smtClean="0">
              <a:ln>
                <a:noFill/>
              </a:ln>
              <a:solidFill>
                <a:schemeClr val="bg1"/>
              </a:solidFill>
              <a:effectLst/>
              <a:latin typeface="微软雅黑" pitchFamily="34" charset="-122"/>
              <a:ea typeface="微软雅黑" pitchFamily="34" charset="-122"/>
              <a:cs typeface="楷体"/>
            </a:endParaRPr>
          </a:p>
        </p:txBody>
      </p:sp>
      <p:pic>
        <p:nvPicPr>
          <p:cNvPr id="15362" name="Picture 2"/>
          <p:cNvPicPr>
            <a:picLocks noChangeAspect="1" noChangeArrowheads="1"/>
          </p:cNvPicPr>
          <p:nvPr/>
        </p:nvPicPr>
        <p:blipFill>
          <a:blip r:embed="rId3"/>
          <a:srcRect/>
          <a:stretch>
            <a:fillRect/>
          </a:stretch>
        </p:blipFill>
        <p:spPr bwMode="auto">
          <a:xfrm>
            <a:off x="2071688" y="1914525"/>
            <a:ext cx="5000625" cy="425767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3"/>
          <p:cNvSpPr>
            <a:spLocks noGrp="1" noChangeArrowheads="1"/>
          </p:cNvSpPr>
          <p:nvPr>
            <p:ph type="body" idx="1"/>
          </p:nvPr>
        </p:nvSpPr>
        <p:spPr>
          <a:xfrm>
            <a:off x="685800" y="1219200"/>
            <a:ext cx="8229600" cy="4419600"/>
          </a:xfrm>
        </p:spPr>
        <p:txBody>
          <a:bodyPr/>
          <a:lstStyle/>
          <a:p>
            <a:pPr eaLnBrk="1" hangingPunct="1"/>
            <a:r>
              <a:rPr lang="zh-CN" altLang="en-US" dirty="0" smtClean="0">
                <a:latin typeface="微软雅黑" pitchFamily="34" charset="-122"/>
                <a:ea typeface="微软雅黑" pitchFamily="34" charset="-122"/>
              </a:rPr>
              <a:t> 动态物件的开发流程优化</a:t>
            </a:r>
            <a:endParaRPr lang="en-US" altLang="zh-CN" dirty="0" smtClean="0">
              <a:latin typeface="微软雅黑" pitchFamily="34" charset="-122"/>
              <a:ea typeface="微软雅黑" pitchFamily="34" charset="-122"/>
            </a:endParaRPr>
          </a:p>
          <a:p>
            <a:pPr eaLnBrk="1" hangingPunct="1">
              <a:buNone/>
            </a:pPr>
            <a:endParaRPr lang="en-US" altLang="zh-CN" dirty="0" smtClean="0">
              <a:latin typeface="微软雅黑" pitchFamily="34" charset="-122"/>
              <a:ea typeface="微软雅黑" pitchFamily="34" charset="-122"/>
            </a:endParaRPr>
          </a:p>
          <a:p>
            <a:pPr eaLnBrk="1" hangingPunct="1"/>
            <a:r>
              <a:rPr lang="zh-CN" altLang="en-US" b="0" dirty="0" smtClean="0">
                <a:latin typeface="微软雅黑" pitchFamily="34" charset="-122"/>
                <a:ea typeface="微软雅黑" pitchFamily="34" charset="-122"/>
              </a:rPr>
              <a:t>植被的功能</a:t>
            </a:r>
            <a:endParaRPr lang="en-US" altLang="zh-CN" b="0" dirty="0" smtClean="0">
              <a:latin typeface="微软雅黑" pitchFamily="34" charset="-122"/>
              <a:ea typeface="微软雅黑" pitchFamily="34" charset="-122"/>
            </a:endParaRPr>
          </a:p>
          <a:p>
            <a:pPr eaLnBrk="1" hangingPunct="1"/>
            <a:r>
              <a:rPr lang="zh-CN" altLang="en-US" b="0" dirty="0" smtClean="0">
                <a:latin typeface="微软雅黑" pitchFamily="34" charset="-122"/>
                <a:ea typeface="微软雅黑" pitchFamily="34" charset="-122"/>
              </a:rPr>
              <a:t>植被的通过文件名创建</a:t>
            </a:r>
            <a:endParaRPr lang="en-US" altLang="zh-CN" b="0" dirty="0" smtClean="0">
              <a:latin typeface="微软雅黑" pitchFamily="34" charset="-122"/>
              <a:ea typeface="微软雅黑" pitchFamily="34" charset="-122"/>
            </a:endParaRPr>
          </a:p>
          <a:p>
            <a:pPr eaLnBrk="1" hangingPunct="1"/>
            <a:r>
              <a:rPr lang="zh-CN" altLang="en-US" b="0" dirty="0" smtClean="0">
                <a:latin typeface="微软雅黑" pitchFamily="34" charset="-122"/>
                <a:ea typeface="微软雅黑" pitchFamily="34" charset="-122"/>
              </a:rPr>
              <a:t>操作</a:t>
            </a:r>
            <a:endParaRPr lang="en-US" altLang="zh-CN" b="0" dirty="0" smtClean="0">
              <a:latin typeface="微软雅黑" pitchFamily="34" charset="-122"/>
              <a:ea typeface="微软雅黑" pitchFamily="34" charset="-122"/>
            </a:endParaRPr>
          </a:p>
        </p:txBody>
      </p:sp>
      <p:sp>
        <p:nvSpPr>
          <p:cNvPr id="91" name="Rectangle 2"/>
          <p:cNvSpPr>
            <a:spLocks noGrp="1" noChangeArrowheads="1"/>
          </p:cNvSpPr>
          <p:nvPr>
            <p:ph type="title"/>
          </p:nvPr>
        </p:nvSpPr>
        <p:spPr>
          <a:xfrm>
            <a:off x="236538" y="76200"/>
            <a:ext cx="6011862" cy="838200"/>
          </a:xfrm>
        </p:spPr>
        <p:txBody>
          <a:bodyPr/>
          <a:lstStyle/>
          <a:p>
            <a:pPr eaLnBrk="1" hangingPunct="1"/>
            <a:r>
              <a:rPr lang="zh-CN" altLang="en-US" dirty="0" smtClean="0">
                <a:latin typeface="微软雅黑" pitchFamily="34" charset="-122"/>
                <a:ea typeface="微软雅黑" pitchFamily="34" charset="-122"/>
              </a:rPr>
              <a:t>场景物件系统</a:t>
            </a:r>
            <a:r>
              <a:rPr lang="en-US" altLang="zh-CN" dirty="0" smtClean="0">
                <a:latin typeface="微软雅黑" pitchFamily="34" charset="-122"/>
                <a:ea typeface="微软雅黑" pitchFamily="34" charset="-122"/>
              </a:rPr>
              <a:t>-</a:t>
            </a:r>
            <a:r>
              <a:rPr lang="zh-CN" altLang="en-US" dirty="0" smtClean="0">
                <a:latin typeface="微软雅黑" pitchFamily="34" charset="-122"/>
                <a:ea typeface="微软雅黑" pitchFamily="34" charset="-122"/>
              </a:rPr>
              <a:t>兼容植被功能</a:t>
            </a:r>
          </a:p>
        </p:txBody>
      </p:sp>
      <p:sp>
        <p:nvSpPr>
          <p:cNvPr id="4" name="圆角矩形 3"/>
          <p:cNvSpPr/>
          <p:nvPr/>
        </p:nvSpPr>
        <p:spPr bwMode="auto">
          <a:xfrm>
            <a:off x="1066800" y="1265364"/>
            <a:ext cx="4419600" cy="411036"/>
          </a:xfrm>
          <a:prstGeom prst="roundRect">
            <a:avLst/>
          </a:prstGeom>
          <a:solidFill>
            <a:srgbClr val="00B0F0"/>
          </a:solidFill>
          <a:ln w="9525" cap="flat" cmpd="sng" algn="ctr">
            <a:noFill/>
            <a:prstDash val="solid"/>
            <a:round/>
            <a:headEnd type="none" w="med" len="med"/>
            <a:tailEnd type="none" w="med" len="med"/>
          </a:ln>
          <a:effectLst>
            <a:outerShdw dist="53882" dir="2700000" algn="ctr" rotWithShape="0">
              <a:srgbClr val="969696"/>
            </a:outerShdw>
          </a:effectLst>
        </p:spPr>
        <p:txBody>
          <a:bodyPr vert="horz" wrap="square" lIns="90000" tIns="46800" rIns="90000" bIns="4680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r>
              <a:rPr lang="zh-CN" altLang="en-US" sz="1800" dirty="0" smtClean="0">
                <a:solidFill>
                  <a:schemeClr val="bg1"/>
                </a:solidFill>
                <a:latin typeface="微软雅黑" pitchFamily="34" charset="-122"/>
                <a:ea typeface="微软雅黑" pitchFamily="34" charset="-122"/>
                <a:cs typeface="楷体"/>
              </a:rPr>
              <a:t>创建植被组件拥有以下功能</a:t>
            </a:r>
            <a:endParaRPr kumimoji="0" lang="zh-CN" altLang="en-US" sz="1800" b="1" i="0" u="none" strike="noStrike" cap="none" normalizeH="0" baseline="0" dirty="0" smtClean="0">
              <a:ln>
                <a:noFill/>
              </a:ln>
              <a:solidFill>
                <a:schemeClr val="bg1"/>
              </a:solidFill>
              <a:effectLst/>
              <a:latin typeface="微软雅黑" pitchFamily="34" charset="-122"/>
              <a:ea typeface="微软雅黑" pitchFamily="34" charset="-122"/>
              <a:cs typeface="楷体"/>
            </a:endParaRP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3"/>
          <p:cNvSpPr>
            <a:spLocks noGrp="1" noChangeArrowheads="1"/>
          </p:cNvSpPr>
          <p:nvPr>
            <p:ph type="body" idx="1"/>
          </p:nvPr>
        </p:nvSpPr>
        <p:spPr>
          <a:xfrm>
            <a:off x="685800" y="1219200"/>
            <a:ext cx="8229600" cy="4419600"/>
          </a:xfrm>
        </p:spPr>
        <p:txBody>
          <a:bodyPr/>
          <a:lstStyle/>
          <a:p>
            <a:pPr eaLnBrk="1" hangingPunct="1"/>
            <a:r>
              <a:rPr lang="zh-CN" altLang="en-US" dirty="0" smtClean="0">
                <a:latin typeface="微软雅黑" pitchFamily="34" charset="-122"/>
                <a:ea typeface="微软雅黑" pitchFamily="34" charset="-122"/>
              </a:rPr>
              <a:t> 动态物件的开发流程优化</a:t>
            </a:r>
            <a:endParaRPr lang="en-US" altLang="zh-CN" dirty="0" smtClean="0">
              <a:latin typeface="微软雅黑" pitchFamily="34" charset="-122"/>
              <a:ea typeface="微软雅黑" pitchFamily="34" charset="-122"/>
            </a:endParaRPr>
          </a:p>
          <a:p>
            <a:pPr eaLnBrk="1" hangingPunct="1"/>
            <a:endParaRPr lang="en-US" altLang="zh-CN" dirty="0" smtClean="0">
              <a:latin typeface="微软雅黑" pitchFamily="34" charset="-122"/>
              <a:ea typeface="微软雅黑" pitchFamily="34" charset="-122"/>
            </a:endParaRPr>
          </a:p>
        </p:txBody>
      </p:sp>
      <p:sp>
        <p:nvSpPr>
          <p:cNvPr id="91" name="Rectangle 2"/>
          <p:cNvSpPr>
            <a:spLocks noGrp="1" noChangeArrowheads="1"/>
          </p:cNvSpPr>
          <p:nvPr>
            <p:ph type="title"/>
          </p:nvPr>
        </p:nvSpPr>
        <p:spPr>
          <a:xfrm>
            <a:off x="236538" y="76200"/>
            <a:ext cx="6011862" cy="838200"/>
          </a:xfrm>
        </p:spPr>
        <p:txBody>
          <a:bodyPr/>
          <a:lstStyle/>
          <a:p>
            <a:pPr eaLnBrk="1" hangingPunct="1"/>
            <a:r>
              <a:rPr lang="zh-CN" altLang="en-US" dirty="0" smtClean="0">
                <a:latin typeface="微软雅黑" pitchFamily="34" charset="-122"/>
                <a:ea typeface="微软雅黑" pitchFamily="34" charset="-122"/>
              </a:rPr>
              <a:t>场景物件系统</a:t>
            </a:r>
            <a:r>
              <a:rPr lang="en-US" altLang="zh-CN" dirty="0" smtClean="0">
                <a:latin typeface="微软雅黑" pitchFamily="34" charset="-122"/>
                <a:ea typeface="微软雅黑" pitchFamily="34" charset="-122"/>
              </a:rPr>
              <a:t>-</a:t>
            </a:r>
            <a:r>
              <a:rPr lang="zh-CN" altLang="en-US" dirty="0" smtClean="0">
                <a:latin typeface="微软雅黑" pitchFamily="34" charset="-122"/>
                <a:ea typeface="微软雅黑" pitchFamily="34" charset="-122"/>
              </a:rPr>
              <a:t>兼容植被功能</a:t>
            </a:r>
          </a:p>
        </p:txBody>
      </p:sp>
      <p:sp>
        <p:nvSpPr>
          <p:cNvPr id="4" name="圆角矩形 3"/>
          <p:cNvSpPr/>
          <p:nvPr/>
        </p:nvSpPr>
        <p:spPr bwMode="auto">
          <a:xfrm>
            <a:off x="1066800" y="1265364"/>
            <a:ext cx="4419600" cy="411036"/>
          </a:xfrm>
          <a:prstGeom prst="roundRect">
            <a:avLst/>
          </a:prstGeom>
          <a:solidFill>
            <a:srgbClr val="00B0F0"/>
          </a:solidFill>
          <a:ln w="9525" cap="flat" cmpd="sng" algn="ctr">
            <a:noFill/>
            <a:prstDash val="solid"/>
            <a:round/>
            <a:headEnd type="none" w="med" len="med"/>
            <a:tailEnd type="none" w="med" len="med"/>
          </a:ln>
          <a:effectLst>
            <a:outerShdw dist="53882" dir="2700000" algn="ctr" rotWithShape="0">
              <a:srgbClr val="969696"/>
            </a:outerShdw>
          </a:effectLst>
        </p:spPr>
        <p:txBody>
          <a:bodyPr vert="horz" wrap="square" lIns="90000" tIns="46800" rIns="90000" bIns="4680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zh-CN" altLang="en-US" sz="1800" b="1" i="0" u="none" strike="noStrike" cap="none" normalizeH="0" baseline="0" dirty="0" smtClean="0">
                <a:ln>
                  <a:noFill/>
                </a:ln>
                <a:solidFill>
                  <a:schemeClr val="bg1"/>
                </a:solidFill>
                <a:effectLst/>
                <a:latin typeface="微软雅黑" pitchFamily="34" charset="-122"/>
                <a:ea typeface="微软雅黑" pitchFamily="34" charset="-122"/>
                <a:cs typeface="楷体"/>
              </a:rPr>
              <a:t>绑定的受击代理体引起的计算错误</a:t>
            </a:r>
          </a:p>
        </p:txBody>
      </p:sp>
      <p:pic>
        <p:nvPicPr>
          <p:cNvPr id="6" name="Picture 2"/>
          <p:cNvPicPr>
            <a:picLocks noChangeAspect="1" noChangeArrowheads="1"/>
          </p:cNvPicPr>
          <p:nvPr/>
        </p:nvPicPr>
        <p:blipFill>
          <a:blip r:embed="rId3"/>
          <a:srcRect/>
          <a:stretch>
            <a:fillRect/>
          </a:stretch>
        </p:blipFill>
        <p:spPr bwMode="auto">
          <a:xfrm>
            <a:off x="1042988" y="1924050"/>
            <a:ext cx="7058025" cy="386715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3"/>
          <p:cNvSpPr>
            <a:spLocks noGrp="1" noChangeArrowheads="1"/>
          </p:cNvSpPr>
          <p:nvPr>
            <p:ph type="body" idx="1"/>
          </p:nvPr>
        </p:nvSpPr>
        <p:spPr>
          <a:xfrm>
            <a:off x="685800" y="1219200"/>
            <a:ext cx="8229600" cy="4419600"/>
          </a:xfrm>
        </p:spPr>
        <p:txBody>
          <a:bodyPr/>
          <a:lstStyle/>
          <a:p>
            <a:pPr eaLnBrk="1" hangingPunct="1"/>
            <a:r>
              <a:rPr lang="zh-CN" altLang="en-US" dirty="0" smtClean="0">
                <a:latin typeface="微软雅黑" pitchFamily="34" charset="-122"/>
                <a:ea typeface="微软雅黑" pitchFamily="34" charset="-122"/>
              </a:rPr>
              <a:t> 动态物件的开发流程优化</a:t>
            </a:r>
            <a:endParaRPr lang="en-US" altLang="zh-CN" dirty="0" smtClean="0">
              <a:latin typeface="微软雅黑" pitchFamily="34" charset="-122"/>
              <a:ea typeface="微软雅黑" pitchFamily="34" charset="-122"/>
            </a:endParaRPr>
          </a:p>
          <a:p>
            <a:pPr eaLnBrk="1" hangingPunct="1"/>
            <a:endParaRPr lang="en-US" altLang="zh-CN" dirty="0" smtClean="0">
              <a:latin typeface="微软雅黑" pitchFamily="34" charset="-122"/>
              <a:ea typeface="微软雅黑" pitchFamily="34" charset="-122"/>
            </a:endParaRPr>
          </a:p>
        </p:txBody>
      </p:sp>
      <p:sp>
        <p:nvSpPr>
          <p:cNvPr id="91" name="Rectangle 2"/>
          <p:cNvSpPr>
            <a:spLocks noGrp="1" noChangeArrowheads="1"/>
          </p:cNvSpPr>
          <p:nvPr>
            <p:ph type="title"/>
          </p:nvPr>
        </p:nvSpPr>
        <p:spPr>
          <a:xfrm>
            <a:off x="236538" y="76200"/>
            <a:ext cx="6011862" cy="838200"/>
          </a:xfrm>
        </p:spPr>
        <p:txBody>
          <a:bodyPr/>
          <a:lstStyle/>
          <a:p>
            <a:pPr eaLnBrk="1" hangingPunct="1"/>
            <a:r>
              <a:rPr lang="zh-CN" altLang="en-US" dirty="0" smtClean="0">
                <a:latin typeface="微软雅黑" pitchFamily="34" charset="-122"/>
                <a:ea typeface="微软雅黑" pitchFamily="34" charset="-122"/>
              </a:rPr>
              <a:t>场景物件系统</a:t>
            </a:r>
            <a:r>
              <a:rPr lang="en-US" altLang="zh-CN" dirty="0" smtClean="0">
                <a:latin typeface="微软雅黑" pitchFamily="34" charset="-122"/>
                <a:ea typeface="微软雅黑" pitchFamily="34" charset="-122"/>
              </a:rPr>
              <a:t>-</a:t>
            </a:r>
            <a:r>
              <a:rPr lang="zh-CN" altLang="en-US" dirty="0" smtClean="0">
                <a:latin typeface="微软雅黑" pitchFamily="34" charset="-122"/>
                <a:ea typeface="微软雅黑" pitchFamily="34" charset="-122"/>
              </a:rPr>
              <a:t>兼容植被功能</a:t>
            </a:r>
          </a:p>
        </p:txBody>
      </p:sp>
      <p:sp>
        <p:nvSpPr>
          <p:cNvPr id="4" name="圆角矩形 3"/>
          <p:cNvSpPr/>
          <p:nvPr/>
        </p:nvSpPr>
        <p:spPr bwMode="auto">
          <a:xfrm>
            <a:off x="1066800" y="1265364"/>
            <a:ext cx="4419600" cy="411036"/>
          </a:xfrm>
          <a:prstGeom prst="roundRect">
            <a:avLst/>
          </a:prstGeom>
          <a:solidFill>
            <a:srgbClr val="00B0F0"/>
          </a:solidFill>
          <a:ln w="9525" cap="flat" cmpd="sng" algn="ctr">
            <a:noFill/>
            <a:prstDash val="solid"/>
            <a:round/>
            <a:headEnd type="none" w="med" len="med"/>
            <a:tailEnd type="none" w="med" len="med"/>
          </a:ln>
          <a:effectLst>
            <a:outerShdw dist="53882" dir="2700000" algn="ctr" rotWithShape="0">
              <a:srgbClr val="969696"/>
            </a:outerShdw>
          </a:effectLst>
        </p:spPr>
        <p:txBody>
          <a:bodyPr vert="horz" wrap="square" lIns="90000" tIns="46800" rIns="90000" bIns="4680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altLang="zh-CN" sz="1800" b="1" i="0" u="none" strike="noStrike" cap="none" normalizeH="0" baseline="0" dirty="0" smtClean="0">
                <a:ln>
                  <a:noFill/>
                </a:ln>
                <a:solidFill>
                  <a:schemeClr val="bg1"/>
                </a:solidFill>
                <a:effectLst/>
                <a:latin typeface="微软雅黑" pitchFamily="34" charset="-122"/>
                <a:ea typeface="微软雅黑" pitchFamily="34" charset="-122"/>
                <a:cs typeface="楷体"/>
              </a:rPr>
              <a:t>Touch bending </a:t>
            </a:r>
            <a:r>
              <a:rPr kumimoji="0" lang="zh-CN" altLang="en-US" sz="1800" b="1" i="0" u="none" strike="noStrike" cap="none" normalizeH="0" baseline="0" dirty="0" smtClean="0">
                <a:ln>
                  <a:noFill/>
                </a:ln>
                <a:solidFill>
                  <a:schemeClr val="bg1"/>
                </a:solidFill>
                <a:effectLst/>
                <a:latin typeface="微软雅黑" pitchFamily="34" charset="-122"/>
                <a:ea typeface="微软雅黑" pitchFamily="34" charset="-122"/>
                <a:cs typeface="楷体"/>
              </a:rPr>
              <a:t>基础实现</a:t>
            </a:r>
          </a:p>
        </p:txBody>
      </p:sp>
      <p:pic>
        <p:nvPicPr>
          <p:cNvPr id="7" name="Picture 2"/>
          <p:cNvPicPr>
            <a:picLocks noChangeAspect="1" noChangeArrowheads="1"/>
          </p:cNvPicPr>
          <p:nvPr/>
        </p:nvPicPr>
        <p:blipFill>
          <a:blip r:embed="rId3"/>
          <a:srcRect/>
          <a:stretch>
            <a:fillRect/>
          </a:stretch>
        </p:blipFill>
        <p:spPr bwMode="auto">
          <a:xfrm>
            <a:off x="2171700" y="3200400"/>
            <a:ext cx="4800600" cy="142875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3"/>
          <p:cNvSpPr>
            <a:spLocks noGrp="1" noChangeArrowheads="1"/>
          </p:cNvSpPr>
          <p:nvPr>
            <p:ph type="body" idx="1"/>
          </p:nvPr>
        </p:nvSpPr>
        <p:spPr>
          <a:xfrm>
            <a:off x="685800" y="1219200"/>
            <a:ext cx="8229600" cy="4419600"/>
          </a:xfrm>
        </p:spPr>
        <p:txBody>
          <a:bodyPr/>
          <a:lstStyle/>
          <a:p>
            <a:pPr eaLnBrk="1" hangingPunct="1"/>
            <a:r>
              <a:rPr lang="zh-CN" altLang="en-US" dirty="0" smtClean="0">
                <a:latin typeface="微软雅黑" pitchFamily="34" charset="-122"/>
                <a:ea typeface="微软雅黑" pitchFamily="34" charset="-122"/>
              </a:rPr>
              <a:t> 动态物件的开发流程优化</a:t>
            </a:r>
            <a:endParaRPr lang="en-US" altLang="zh-CN" dirty="0" smtClean="0">
              <a:latin typeface="微软雅黑" pitchFamily="34" charset="-122"/>
              <a:ea typeface="微软雅黑" pitchFamily="34" charset="-122"/>
            </a:endParaRPr>
          </a:p>
          <a:p>
            <a:pPr eaLnBrk="1" hangingPunct="1"/>
            <a:endParaRPr lang="en-US" altLang="zh-CN" dirty="0" smtClean="0">
              <a:latin typeface="微软雅黑" pitchFamily="34" charset="-122"/>
              <a:ea typeface="微软雅黑" pitchFamily="34" charset="-122"/>
            </a:endParaRPr>
          </a:p>
        </p:txBody>
      </p:sp>
      <p:sp>
        <p:nvSpPr>
          <p:cNvPr id="91" name="Rectangle 2"/>
          <p:cNvSpPr>
            <a:spLocks noGrp="1" noChangeArrowheads="1"/>
          </p:cNvSpPr>
          <p:nvPr>
            <p:ph type="title"/>
          </p:nvPr>
        </p:nvSpPr>
        <p:spPr>
          <a:xfrm>
            <a:off x="236538" y="76200"/>
            <a:ext cx="6011862" cy="838200"/>
          </a:xfrm>
        </p:spPr>
        <p:txBody>
          <a:bodyPr/>
          <a:lstStyle/>
          <a:p>
            <a:pPr eaLnBrk="1" hangingPunct="1"/>
            <a:r>
              <a:rPr lang="zh-CN" altLang="en-US" dirty="0" smtClean="0">
                <a:latin typeface="微软雅黑" pitchFamily="34" charset="-122"/>
                <a:ea typeface="微软雅黑" pitchFamily="34" charset="-122"/>
              </a:rPr>
              <a:t>场景物件系统</a:t>
            </a:r>
            <a:r>
              <a:rPr lang="en-US" altLang="zh-CN" dirty="0" smtClean="0">
                <a:latin typeface="微软雅黑" pitchFamily="34" charset="-122"/>
                <a:ea typeface="微软雅黑" pitchFamily="34" charset="-122"/>
              </a:rPr>
              <a:t>-</a:t>
            </a:r>
            <a:r>
              <a:rPr lang="zh-CN" altLang="en-US" dirty="0" smtClean="0">
                <a:latin typeface="微软雅黑" pitchFamily="34" charset="-122"/>
                <a:ea typeface="微软雅黑" pitchFamily="34" charset="-122"/>
              </a:rPr>
              <a:t>兼容植被功能</a:t>
            </a:r>
          </a:p>
        </p:txBody>
      </p:sp>
      <p:sp>
        <p:nvSpPr>
          <p:cNvPr id="4" name="圆角矩形 3"/>
          <p:cNvSpPr/>
          <p:nvPr/>
        </p:nvSpPr>
        <p:spPr bwMode="auto">
          <a:xfrm>
            <a:off x="1066800" y="1265364"/>
            <a:ext cx="4419600" cy="411036"/>
          </a:xfrm>
          <a:prstGeom prst="roundRect">
            <a:avLst/>
          </a:prstGeom>
          <a:solidFill>
            <a:srgbClr val="00B0F0"/>
          </a:solidFill>
          <a:ln w="9525" cap="flat" cmpd="sng" algn="ctr">
            <a:noFill/>
            <a:prstDash val="solid"/>
            <a:round/>
            <a:headEnd type="none" w="med" len="med"/>
            <a:tailEnd type="none" w="med" len="med"/>
          </a:ln>
          <a:effectLst>
            <a:outerShdw dist="53882" dir="2700000" algn="ctr" rotWithShape="0">
              <a:srgbClr val="969696"/>
            </a:outerShdw>
          </a:effectLst>
        </p:spPr>
        <p:txBody>
          <a:bodyPr vert="horz" wrap="square" lIns="90000" tIns="46800" rIns="90000" bIns="4680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r>
              <a:rPr lang="zh-CN" altLang="en-US" sz="1800" dirty="0" smtClean="0">
                <a:solidFill>
                  <a:schemeClr val="bg1"/>
                </a:solidFill>
                <a:latin typeface="微软雅黑" pitchFamily="34" charset="-122"/>
                <a:ea typeface="微软雅黑" pitchFamily="34" charset="-122"/>
                <a:cs typeface="楷体"/>
              </a:rPr>
              <a:t>多包围盒绑定计算</a:t>
            </a:r>
            <a:r>
              <a:rPr kumimoji="0" lang="zh-CN" altLang="en-US" sz="1800" b="1" i="0" u="none" strike="noStrike" cap="none" normalizeH="0" baseline="0" dirty="0" smtClean="0">
                <a:ln>
                  <a:noFill/>
                </a:ln>
                <a:solidFill>
                  <a:schemeClr val="bg1"/>
                </a:solidFill>
                <a:effectLst/>
                <a:latin typeface="微软雅黑" pitchFamily="34" charset="-122"/>
                <a:ea typeface="微软雅黑" pitchFamily="34" charset="-122"/>
                <a:cs typeface="楷体"/>
              </a:rPr>
              <a:t>错误修正方法</a:t>
            </a:r>
          </a:p>
        </p:txBody>
      </p:sp>
      <p:pic>
        <p:nvPicPr>
          <p:cNvPr id="17410" name="Picture 2"/>
          <p:cNvPicPr>
            <a:picLocks noChangeAspect="1" noChangeArrowheads="1"/>
          </p:cNvPicPr>
          <p:nvPr/>
        </p:nvPicPr>
        <p:blipFill>
          <a:blip r:embed="rId3"/>
          <a:srcRect/>
          <a:stretch>
            <a:fillRect/>
          </a:stretch>
        </p:blipFill>
        <p:spPr bwMode="auto">
          <a:xfrm>
            <a:off x="2171700" y="2214563"/>
            <a:ext cx="4800600" cy="242887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3"/>
          <p:cNvSpPr>
            <a:spLocks noGrp="1" noChangeArrowheads="1"/>
          </p:cNvSpPr>
          <p:nvPr>
            <p:ph type="body" idx="1"/>
          </p:nvPr>
        </p:nvSpPr>
        <p:spPr>
          <a:xfrm>
            <a:off x="685800" y="1219200"/>
            <a:ext cx="8229600" cy="4419600"/>
          </a:xfrm>
        </p:spPr>
        <p:txBody>
          <a:bodyPr/>
          <a:lstStyle/>
          <a:p>
            <a:pPr eaLnBrk="1" hangingPunct="1"/>
            <a:r>
              <a:rPr lang="zh-CN" altLang="en-US" dirty="0" smtClean="0">
                <a:latin typeface="微软雅黑" pitchFamily="34" charset="-122"/>
                <a:ea typeface="微软雅黑" pitchFamily="34" charset="-122"/>
              </a:rPr>
              <a:t> 动态物件的开发流程优化</a:t>
            </a:r>
            <a:endParaRPr lang="en-US" altLang="zh-CN" dirty="0" smtClean="0">
              <a:latin typeface="微软雅黑" pitchFamily="34" charset="-122"/>
              <a:ea typeface="微软雅黑" pitchFamily="34" charset="-122"/>
            </a:endParaRPr>
          </a:p>
          <a:p>
            <a:pPr eaLnBrk="1" hangingPunct="1"/>
            <a:endParaRPr lang="en-US" altLang="zh-CN" dirty="0" smtClean="0">
              <a:latin typeface="微软雅黑" pitchFamily="34" charset="-122"/>
              <a:ea typeface="微软雅黑" pitchFamily="34" charset="-122"/>
            </a:endParaRPr>
          </a:p>
        </p:txBody>
      </p:sp>
      <p:sp>
        <p:nvSpPr>
          <p:cNvPr id="91" name="Rectangle 2"/>
          <p:cNvSpPr>
            <a:spLocks noGrp="1" noChangeArrowheads="1"/>
          </p:cNvSpPr>
          <p:nvPr>
            <p:ph type="title"/>
          </p:nvPr>
        </p:nvSpPr>
        <p:spPr>
          <a:xfrm>
            <a:off x="236538" y="76200"/>
            <a:ext cx="6011862" cy="838200"/>
          </a:xfrm>
        </p:spPr>
        <p:txBody>
          <a:bodyPr/>
          <a:lstStyle/>
          <a:p>
            <a:pPr eaLnBrk="1" hangingPunct="1"/>
            <a:r>
              <a:rPr lang="zh-CN" altLang="en-US" dirty="0" smtClean="0">
                <a:latin typeface="微软雅黑" pitchFamily="34" charset="-122"/>
                <a:ea typeface="微软雅黑" pitchFamily="34" charset="-122"/>
              </a:rPr>
              <a:t>场景物件系统</a:t>
            </a:r>
            <a:r>
              <a:rPr lang="en-US" altLang="zh-CN" dirty="0" smtClean="0">
                <a:latin typeface="微软雅黑" pitchFamily="34" charset="-122"/>
                <a:ea typeface="微软雅黑" pitchFamily="34" charset="-122"/>
              </a:rPr>
              <a:t>-</a:t>
            </a:r>
            <a:r>
              <a:rPr lang="zh-CN" altLang="en-US" dirty="0" smtClean="0">
                <a:latin typeface="微软雅黑" pitchFamily="34" charset="-122"/>
                <a:ea typeface="微软雅黑" pitchFamily="34" charset="-122"/>
              </a:rPr>
              <a:t>兼容植被功能</a:t>
            </a:r>
          </a:p>
        </p:txBody>
      </p:sp>
      <p:sp>
        <p:nvSpPr>
          <p:cNvPr id="4" name="圆角矩形 3"/>
          <p:cNvSpPr/>
          <p:nvPr/>
        </p:nvSpPr>
        <p:spPr bwMode="auto">
          <a:xfrm>
            <a:off x="1066800" y="1265364"/>
            <a:ext cx="4419600" cy="411036"/>
          </a:xfrm>
          <a:prstGeom prst="roundRect">
            <a:avLst/>
          </a:prstGeom>
          <a:solidFill>
            <a:srgbClr val="00B0F0"/>
          </a:solidFill>
          <a:ln w="9525" cap="flat" cmpd="sng" algn="ctr">
            <a:noFill/>
            <a:prstDash val="solid"/>
            <a:round/>
            <a:headEnd type="none" w="med" len="med"/>
            <a:tailEnd type="none" w="med" len="med"/>
          </a:ln>
          <a:effectLst>
            <a:outerShdw dist="53882" dir="2700000" algn="ctr" rotWithShape="0">
              <a:srgbClr val="969696"/>
            </a:outerShdw>
          </a:effectLst>
        </p:spPr>
        <p:txBody>
          <a:bodyPr vert="horz" wrap="square" lIns="90000" tIns="46800" rIns="90000" bIns="4680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zh-CN" altLang="en-US" sz="1800" b="1" i="0" u="none" strike="noStrike" cap="none" normalizeH="0" baseline="0" dirty="0" smtClean="0">
                <a:ln>
                  <a:noFill/>
                </a:ln>
                <a:solidFill>
                  <a:schemeClr val="bg1"/>
                </a:solidFill>
                <a:effectLst/>
                <a:latin typeface="微软雅黑" pitchFamily="34" charset="-122"/>
                <a:ea typeface="微软雅黑" pitchFamily="34" charset="-122"/>
                <a:cs typeface="楷体"/>
              </a:rPr>
              <a:t>修正后进入</a:t>
            </a:r>
            <a:r>
              <a:rPr kumimoji="0" lang="en-US" altLang="zh-CN" sz="1800" b="1" i="0" u="none" strike="noStrike" cap="none" normalizeH="0" baseline="0" dirty="0" smtClean="0">
                <a:ln>
                  <a:noFill/>
                </a:ln>
                <a:solidFill>
                  <a:schemeClr val="bg1"/>
                </a:solidFill>
                <a:effectLst/>
                <a:latin typeface="微软雅黑" pitchFamily="34" charset="-122"/>
                <a:ea typeface="微软雅黑" pitchFamily="34" charset="-122"/>
                <a:cs typeface="楷体"/>
              </a:rPr>
              <a:t>AABB</a:t>
            </a:r>
            <a:r>
              <a:rPr kumimoji="0" lang="zh-CN" altLang="en-US" sz="1800" b="1" i="0" u="none" strike="noStrike" cap="none" normalizeH="0" baseline="0" dirty="0" smtClean="0">
                <a:ln>
                  <a:noFill/>
                </a:ln>
                <a:solidFill>
                  <a:schemeClr val="bg1"/>
                </a:solidFill>
                <a:effectLst/>
                <a:latin typeface="微软雅黑" pitchFamily="34" charset="-122"/>
                <a:ea typeface="微软雅黑" pitchFamily="34" charset="-122"/>
                <a:cs typeface="楷体"/>
              </a:rPr>
              <a:t>正常</a:t>
            </a:r>
          </a:p>
        </p:txBody>
      </p:sp>
      <p:pic>
        <p:nvPicPr>
          <p:cNvPr id="7" name="Picture 2"/>
          <p:cNvPicPr>
            <a:picLocks noChangeAspect="1" noChangeArrowheads="1"/>
          </p:cNvPicPr>
          <p:nvPr/>
        </p:nvPicPr>
        <p:blipFill>
          <a:blip r:embed="rId3"/>
          <a:srcRect/>
          <a:stretch>
            <a:fillRect/>
          </a:stretch>
        </p:blipFill>
        <p:spPr bwMode="auto">
          <a:xfrm>
            <a:off x="1009650" y="1905000"/>
            <a:ext cx="7124700" cy="41148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3"/>
          <p:cNvSpPr>
            <a:spLocks noGrp="1" noChangeArrowheads="1"/>
          </p:cNvSpPr>
          <p:nvPr>
            <p:ph type="body" idx="1"/>
          </p:nvPr>
        </p:nvSpPr>
        <p:spPr>
          <a:xfrm>
            <a:off x="685800" y="1219200"/>
            <a:ext cx="8229600" cy="4419600"/>
          </a:xfrm>
        </p:spPr>
        <p:txBody>
          <a:bodyPr/>
          <a:lstStyle/>
          <a:p>
            <a:pPr eaLnBrk="1" hangingPunct="1"/>
            <a:r>
              <a:rPr lang="zh-CN" altLang="en-US" dirty="0" smtClean="0">
                <a:latin typeface="微软雅黑" pitchFamily="34" charset="-122"/>
                <a:ea typeface="微软雅黑" pitchFamily="34" charset="-122"/>
              </a:rPr>
              <a:t> 动态物件的开发流程优化</a:t>
            </a:r>
            <a:endParaRPr lang="en-US" altLang="zh-CN" dirty="0" smtClean="0">
              <a:latin typeface="微软雅黑" pitchFamily="34" charset="-122"/>
              <a:ea typeface="微软雅黑" pitchFamily="34" charset="-122"/>
            </a:endParaRPr>
          </a:p>
          <a:p>
            <a:pPr eaLnBrk="1" hangingPunct="1"/>
            <a:endParaRPr lang="en-US" altLang="zh-CN" dirty="0" smtClean="0">
              <a:latin typeface="微软雅黑" pitchFamily="34" charset="-122"/>
              <a:ea typeface="微软雅黑" pitchFamily="34" charset="-122"/>
            </a:endParaRPr>
          </a:p>
        </p:txBody>
      </p:sp>
      <p:sp>
        <p:nvSpPr>
          <p:cNvPr id="91" name="Rectangle 2"/>
          <p:cNvSpPr>
            <a:spLocks noGrp="1" noChangeArrowheads="1"/>
          </p:cNvSpPr>
          <p:nvPr>
            <p:ph type="title"/>
          </p:nvPr>
        </p:nvSpPr>
        <p:spPr>
          <a:xfrm>
            <a:off x="236538" y="76200"/>
            <a:ext cx="6011862" cy="838200"/>
          </a:xfrm>
        </p:spPr>
        <p:txBody>
          <a:bodyPr/>
          <a:lstStyle/>
          <a:p>
            <a:pPr eaLnBrk="1" hangingPunct="1"/>
            <a:r>
              <a:rPr lang="zh-CN" altLang="en-US" dirty="0" smtClean="0">
                <a:latin typeface="微软雅黑" pitchFamily="34" charset="-122"/>
                <a:ea typeface="微软雅黑" pitchFamily="34" charset="-122"/>
              </a:rPr>
              <a:t>场景物件系统</a:t>
            </a:r>
            <a:r>
              <a:rPr lang="en-US" altLang="zh-CN" dirty="0" smtClean="0">
                <a:latin typeface="微软雅黑" pitchFamily="34" charset="-122"/>
                <a:ea typeface="微软雅黑" pitchFamily="34" charset="-122"/>
              </a:rPr>
              <a:t>-</a:t>
            </a:r>
            <a:r>
              <a:rPr lang="zh-CN" altLang="en-US" dirty="0" smtClean="0">
                <a:latin typeface="微软雅黑" pitchFamily="34" charset="-122"/>
                <a:ea typeface="微软雅黑" pitchFamily="34" charset="-122"/>
              </a:rPr>
              <a:t>兼容植被功能</a:t>
            </a:r>
          </a:p>
        </p:txBody>
      </p:sp>
      <p:sp>
        <p:nvSpPr>
          <p:cNvPr id="4" name="圆角矩形 3"/>
          <p:cNvSpPr/>
          <p:nvPr/>
        </p:nvSpPr>
        <p:spPr bwMode="auto">
          <a:xfrm>
            <a:off x="1066800" y="1265364"/>
            <a:ext cx="4419600" cy="411036"/>
          </a:xfrm>
          <a:prstGeom prst="roundRect">
            <a:avLst/>
          </a:prstGeom>
          <a:solidFill>
            <a:srgbClr val="00B0F0"/>
          </a:solidFill>
          <a:ln w="9525" cap="flat" cmpd="sng" algn="ctr">
            <a:noFill/>
            <a:prstDash val="solid"/>
            <a:round/>
            <a:headEnd type="none" w="med" len="med"/>
            <a:tailEnd type="none" w="med" len="med"/>
          </a:ln>
          <a:effectLst>
            <a:outerShdw dist="53882" dir="2700000" algn="ctr" rotWithShape="0">
              <a:srgbClr val="969696"/>
            </a:outerShdw>
          </a:effectLst>
        </p:spPr>
        <p:txBody>
          <a:bodyPr vert="horz" wrap="square" lIns="90000" tIns="46800" rIns="90000" bIns="4680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r>
              <a:rPr lang="zh-CN" altLang="en-US" sz="1800" dirty="0" smtClean="0">
                <a:solidFill>
                  <a:schemeClr val="bg1"/>
                </a:solidFill>
                <a:latin typeface="微软雅黑" pitchFamily="34" charset="-122"/>
                <a:ea typeface="微软雅黑" pitchFamily="34" charset="-122"/>
                <a:cs typeface="楷体"/>
              </a:rPr>
              <a:t>正确的</a:t>
            </a:r>
            <a:r>
              <a:rPr lang="en-US" altLang="zh-CN" sz="1800" dirty="0" smtClean="0">
                <a:solidFill>
                  <a:schemeClr val="bg1"/>
                </a:solidFill>
                <a:latin typeface="微软雅黑" pitchFamily="34" charset="-122"/>
                <a:ea typeface="微软雅黑" pitchFamily="34" charset="-122"/>
                <a:cs typeface="楷体"/>
              </a:rPr>
              <a:t>Touch bending</a:t>
            </a:r>
            <a:r>
              <a:rPr lang="zh-CN" altLang="en-US" sz="1800" dirty="0" smtClean="0">
                <a:solidFill>
                  <a:schemeClr val="bg1"/>
                </a:solidFill>
                <a:latin typeface="微软雅黑" pitchFamily="34" charset="-122"/>
                <a:ea typeface="微软雅黑" pitchFamily="34" charset="-122"/>
                <a:cs typeface="楷体"/>
              </a:rPr>
              <a:t>效果</a:t>
            </a:r>
            <a:endParaRPr kumimoji="0" lang="zh-CN" altLang="en-US" sz="1800" b="1" i="0" u="none" strike="noStrike" cap="none" normalizeH="0" baseline="0" dirty="0" smtClean="0">
              <a:ln>
                <a:noFill/>
              </a:ln>
              <a:solidFill>
                <a:schemeClr val="bg1"/>
              </a:solidFill>
              <a:effectLst/>
              <a:latin typeface="微软雅黑" pitchFamily="34" charset="-122"/>
              <a:ea typeface="微软雅黑" pitchFamily="34" charset="-122"/>
              <a:cs typeface="楷体"/>
            </a:endParaRPr>
          </a:p>
        </p:txBody>
      </p:sp>
      <p:pic>
        <p:nvPicPr>
          <p:cNvPr id="6" name="Picture 2"/>
          <p:cNvPicPr>
            <a:picLocks noChangeAspect="1" noChangeArrowheads="1"/>
          </p:cNvPicPr>
          <p:nvPr/>
        </p:nvPicPr>
        <p:blipFill>
          <a:blip r:embed="rId3"/>
          <a:srcRect/>
          <a:stretch>
            <a:fillRect/>
          </a:stretch>
        </p:blipFill>
        <p:spPr bwMode="auto">
          <a:xfrm>
            <a:off x="1114425" y="1924050"/>
            <a:ext cx="6915150" cy="401955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3"/>
          <p:cNvSpPr>
            <a:spLocks noGrp="1" noChangeArrowheads="1"/>
          </p:cNvSpPr>
          <p:nvPr>
            <p:ph type="body" idx="1"/>
          </p:nvPr>
        </p:nvSpPr>
        <p:spPr>
          <a:xfrm>
            <a:off x="685800" y="1219200"/>
            <a:ext cx="8229600" cy="4419600"/>
          </a:xfrm>
        </p:spPr>
        <p:txBody>
          <a:bodyPr/>
          <a:lstStyle/>
          <a:p>
            <a:pPr eaLnBrk="1" hangingPunct="1"/>
            <a:r>
              <a:rPr lang="zh-CN" altLang="en-US" dirty="0" smtClean="0">
                <a:latin typeface="微软雅黑" pitchFamily="34" charset="-122"/>
                <a:ea typeface="微软雅黑" pitchFamily="34" charset="-122"/>
              </a:rPr>
              <a:t> 动态物件的开发流程优化</a:t>
            </a:r>
            <a:endParaRPr lang="en-US" altLang="zh-CN" dirty="0" smtClean="0">
              <a:latin typeface="微软雅黑" pitchFamily="34" charset="-122"/>
              <a:ea typeface="微软雅黑" pitchFamily="34" charset="-122"/>
            </a:endParaRPr>
          </a:p>
          <a:p>
            <a:pPr eaLnBrk="1" hangingPunct="1"/>
            <a:endParaRPr lang="en-US" altLang="zh-CN" dirty="0" smtClean="0">
              <a:latin typeface="微软雅黑" pitchFamily="34" charset="-122"/>
              <a:ea typeface="微软雅黑" pitchFamily="34" charset="-122"/>
            </a:endParaRPr>
          </a:p>
          <a:p>
            <a:pPr lvl="1" eaLnBrk="1" hangingPunct="1"/>
            <a:r>
              <a:rPr lang="zh-CN" altLang="en-US" b="0" dirty="0" smtClean="0">
                <a:latin typeface="微软雅黑" pitchFamily="34" charset="-122"/>
                <a:ea typeface="微软雅黑" pitchFamily="34" charset="-122"/>
              </a:rPr>
              <a:t>水面</a:t>
            </a:r>
            <a:r>
              <a:rPr lang="zh-CN" altLang="en-US" b="0" dirty="0" smtClean="0">
                <a:latin typeface="微软雅黑" pitchFamily="34" charset="-122"/>
                <a:ea typeface="微软雅黑" pitchFamily="34" charset="-122"/>
              </a:rPr>
              <a:t>升降，燃烧效果的单轴缩放</a:t>
            </a:r>
            <a:r>
              <a:rPr lang="en-US" altLang="zh-CN" b="0" dirty="0" smtClean="0">
                <a:latin typeface="微软雅黑" pitchFamily="34" charset="-122"/>
                <a:ea typeface="微软雅黑" pitchFamily="34" charset="-122"/>
              </a:rPr>
              <a:t>foliage</a:t>
            </a:r>
            <a:r>
              <a:rPr lang="zh-CN" altLang="en-US" b="0" dirty="0" smtClean="0">
                <a:latin typeface="微软雅黑" pitchFamily="34" charset="-122"/>
                <a:ea typeface="微软雅黑" pitchFamily="34" charset="-122"/>
              </a:rPr>
              <a:t>的</a:t>
            </a:r>
            <a:r>
              <a:rPr lang="en-US" altLang="zh-CN" b="0" dirty="0" err="1" smtClean="0">
                <a:latin typeface="微软雅黑" pitchFamily="34" charset="-122"/>
                <a:ea typeface="微软雅黑" pitchFamily="34" charset="-122"/>
              </a:rPr>
              <a:t>physicalize</a:t>
            </a:r>
            <a:endParaRPr lang="en-US" altLang="zh-CN" b="0" dirty="0" smtClean="0">
              <a:latin typeface="微软雅黑" pitchFamily="34" charset="-122"/>
              <a:ea typeface="微软雅黑" pitchFamily="34" charset="-122"/>
            </a:endParaRPr>
          </a:p>
          <a:p>
            <a:pPr lvl="1" eaLnBrk="1" hangingPunct="1"/>
            <a:r>
              <a:rPr lang="zh-CN" altLang="en-US" b="0" dirty="0" smtClean="0">
                <a:latin typeface="微软雅黑" pitchFamily="34" charset="-122"/>
                <a:ea typeface="微软雅黑" pitchFamily="34" charset="-122"/>
              </a:rPr>
              <a:t>变化量超过一定数值后重新物理化</a:t>
            </a:r>
            <a:endParaRPr lang="en-US" altLang="zh-CN" b="0" dirty="0" smtClean="0">
              <a:latin typeface="微软雅黑" pitchFamily="34" charset="-122"/>
              <a:ea typeface="微软雅黑" pitchFamily="34" charset="-122"/>
            </a:endParaRPr>
          </a:p>
          <a:p>
            <a:pPr lvl="1" eaLnBrk="1" hangingPunct="1"/>
            <a:r>
              <a:rPr lang="zh-CN" altLang="en-US" b="0" dirty="0" smtClean="0">
                <a:latin typeface="微软雅黑" pitchFamily="34" charset="-122"/>
                <a:ea typeface="微软雅黑" pitchFamily="34" charset="-122"/>
              </a:rPr>
              <a:t>效果和效率的折中</a:t>
            </a:r>
            <a:endParaRPr lang="en-US" altLang="zh-CN" b="0" dirty="0" smtClean="0">
              <a:latin typeface="微软雅黑" pitchFamily="34" charset="-122"/>
              <a:ea typeface="微软雅黑" pitchFamily="34" charset="-122"/>
            </a:endParaRPr>
          </a:p>
          <a:p>
            <a:pPr lvl="1" eaLnBrk="1" hangingPunct="1"/>
            <a:endParaRPr lang="en-US" altLang="zh-CN" b="0" dirty="0" smtClean="0">
              <a:latin typeface="微软雅黑" pitchFamily="34" charset="-122"/>
              <a:ea typeface="微软雅黑" pitchFamily="34" charset="-122"/>
            </a:endParaRPr>
          </a:p>
          <a:p>
            <a:pPr eaLnBrk="1" hangingPunct="1"/>
            <a:endParaRPr lang="en-US" altLang="zh-CN" dirty="0" smtClean="0">
              <a:latin typeface="微软雅黑" pitchFamily="34" charset="-122"/>
              <a:ea typeface="微软雅黑" pitchFamily="34" charset="-122"/>
            </a:endParaRPr>
          </a:p>
        </p:txBody>
      </p:sp>
      <p:sp>
        <p:nvSpPr>
          <p:cNvPr id="91" name="Rectangle 2"/>
          <p:cNvSpPr>
            <a:spLocks noGrp="1" noChangeArrowheads="1"/>
          </p:cNvSpPr>
          <p:nvPr>
            <p:ph type="title"/>
          </p:nvPr>
        </p:nvSpPr>
        <p:spPr>
          <a:xfrm>
            <a:off x="236538" y="76200"/>
            <a:ext cx="6392862" cy="838200"/>
          </a:xfrm>
        </p:spPr>
        <p:txBody>
          <a:bodyPr/>
          <a:lstStyle/>
          <a:p>
            <a:pPr eaLnBrk="1" hangingPunct="1"/>
            <a:r>
              <a:rPr lang="zh-CN" altLang="en-US" dirty="0" smtClean="0">
                <a:latin typeface="微软雅黑" pitchFamily="34" charset="-122"/>
                <a:ea typeface="微软雅黑" pitchFamily="34" charset="-122"/>
              </a:rPr>
              <a:t>场景物件系统</a:t>
            </a:r>
            <a:r>
              <a:rPr lang="en-US" altLang="zh-CN" dirty="0" smtClean="0">
                <a:latin typeface="微软雅黑" pitchFamily="34" charset="-122"/>
                <a:ea typeface="微软雅黑" pitchFamily="34" charset="-122"/>
              </a:rPr>
              <a:t>-</a:t>
            </a:r>
            <a:r>
              <a:rPr lang="zh-CN" altLang="en-US" dirty="0" smtClean="0">
                <a:latin typeface="微软雅黑" pitchFamily="34" charset="-122"/>
                <a:ea typeface="微软雅黑" pitchFamily="34" charset="-122"/>
              </a:rPr>
              <a:t>水和植被功能优化</a:t>
            </a:r>
          </a:p>
        </p:txBody>
      </p:sp>
      <p:sp>
        <p:nvSpPr>
          <p:cNvPr id="4" name="圆角矩形 3"/>
          <p:cNvSpPr/>
          <p:nvPr/>
        </p:nvSpPr>
        <p:spPr bwMode="auto">
          <a:xfrm>
            <a:off x="1066800" y="1265364"/>
            <a:ext cx="4419600" cy="411036"/>
          </a:xfrm>
          <a:prstGeom prst="roundRect">
            <a:avLst/>
          </a:prstGeom>
          <a:solidFill>
            <a:srgbClr val="00B0F0"/>
          </a:solidFill>
          <a:ln w="9525" cap="flat" cmpd="sng" algn="ctr">
            <a:noFill/>
            <a:prstDash val="solid"/>
            <a:round/>
            <a:headEnd type="none" w="med" len="med"/>
            <a:tailEnd type="none" w="med" len="med"/>
          </a:ln>
          <a:effectLst>
            <a:outerShdw dist="53882" dir="2700000" algn="ctr" rotWithShape="0">
              <a:srgbClr val="969696"/>
            </a:outerShdw>
          </a:effectLst>
        </p:spPr>
        <p:txBody>
          <a:bodyPr vert="horz" wrap="square" lIns="90000" tIns="46800" rIns="90000" bIns="46800" numCol="1" rtlCol="0" anchor="t" anchorCtr="0" compatLnSpc="1">
            <a:prstTxWarp prst="textNoShape">
              <a:avLst/>
            </a:prstTxWarp>
            <a:spAutoFit/>
          </a:bodyPr>
          <a:lstStyle/>
          <a:p>
            <a:r>
              <a:rPr lang="zh-CN" altLang="en-US" sz="1800" dirty="0" smtClean="0">
                <a:solidFill>
                  <a:schemeClr val="bg1"/>
                </a:solidFill>
                <a:latin typeface="微软雅黑" pitchFamily="34" charset="-122"/>
                <a:ea typeface="微软雅黑" pitchFamily="34" charset="-122"/>
                <a:cs typeface="楷体"/>
              </a:rPr>
              <a:t>物件状态引起的</a:t>
            </a:r>
            <a:r>
              <a:rPr lang="zh-CN" altLang="en-US" sz="1800" dirty="0" smtClean="0">
                <a:solidFill>
                  <a:schemeClr val="bg1"/>
                </a:solidFill>
                <a:latin typeface="微软雅黑" pitchFamily="34" charset="-122"/>
                <a:ea typeface="微软雅黑" pitchFamily="34" charset="-122"/>
                <a:cs typeface="楷体"/>
              </a:rPr>
              <a:t>反复物理化</a:t>
            </a: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3"/>
          <p:cNvSpPr>
            <a:spLocks noGrp="1" noChangeArrowheads="1"/>
          </p:cNvSpPr>
          <p:nvPr>
            <p:ph type="body" idx="1"/>
          </p:nvPr>
        </p:nvSpPr>
        <p:spPr>
          <a:xfrm>
            <a:off x="685800" y="1219200"/>
            <a:ext cx="8229600" cy="4419600"/>
          </a:xfrm>
        </p:spPr>
        <p:txBody>
          <a:bodyPr/>
          <a:lstStyle/>
          <a:p>
            <a:pPr eaLnBrk="1" hangingPunct="1"/>
            <a:r>
              <a:rPr lang="zh-CN" altLang="en-US" dirty="0" smtClean="0">
                <a:latin typeface="微软雅黑" pitchFamily="34" charset="-122"/>
                <a:ea typeface="微软雅黑" pitchFamily="34" charset="-122"/>
              </a:rPr>
              <a:t> 动态物件的开发流程优化</a:t>
            </a:r>
            <a:endParaRPr lang="en-US" altLang="zh-CN" dirty="0" smtClean="0">
              <a:latin typeface="微软雅黑" pitchFamily="34" charset="-122"/>
              <a:ea typeface="微软雅黑" pitchFamily="34" charset="-122"/>
            </a:endParaRPr>
          </a:p>
          <a:p>
            <a:pPr eaLnBrk="1" hangingPunct="1"/>
            <a:endParaRPr lang="en-US" altLang="zh-CN" dirty="0" smtClean="0">
              <a:latin typeface="微软雅黑" pitchFamily="34" charset="-122"/>
              <a:ea typeface="微软雅黑" pitchFamily="34" charset="-122"/>
            </a:endParaRPr>
          </a:p>
        </p:txBody>
      </p:sp>
      <p:sp>
        <p:nvSpPr>
          <p:cNvPr id="91" name="Rectangle 2"/>
          <p:cNvSpPr>
            <a:spLocks noGrp="1" noChangeArrowheads="1"/>
          </p:cNvSpPr>
          <p:nvPr>
            <p:ph type="title"/>
          </p:nvPr>
        </p:nvSpPr>
        <p:spPr>
          <a:xfrm>
            <a:off x="236538" y="76200"/>
            <a:ext cx="6392862" cy="838200"/>
          </a:xfrm>
        </p:spPr>
        <p:txBody>
          <a:bodyPr/>
          <a:lstStyle/>
          <a:p>
            <a:pPr eaLnBrk="1" hangingPunct="1"/>
            <a:r>
              <a:rPr lang="zh-CN" altLang="en-US" dirty="0" smtClean="0">
                <a:latin typeface="微软雅黑" pitchFamily="34" charset="-122"/>
                <a:ea typeface="微软雅黑" pitchFamily="34" charset="-122"/>
              </a:rPr>
              <a:t>怪物特殊玩法</a:t>
            </a:r>
            <a:r>
              <a:rPr lang="en-US" altLang="zh-CN" dirty="0" smtClean="0">
                <a:latin typeface="微软雅黑" pitchFamily="34" charset="-122"/>
                <a:ea typeface="微软雅黑" pitchFamily="34" charset="-122"/>
              </a:rPr>
              <a:t>-</a:t>
            </a:r>
            <a:r>
              <a:rPr lang="zh-CN" altLang="en-US" dirty="0" smtClean="0">
                <a:latin typeface="微软雅黑" pitchFamily="34" charset="-122"/>
                <a:ea typeface="微软雅黑" pitchFamily="34" charset="-122"/>
              </a:rPr>
              <a:t>动态逻辑生成</a:t>
            </a:r>
          </a:p>
        </p:txBody>
      </p:sp>
      <p:sp>
        <p:nvSpPr>
          <p:cNvPr id="4" name="圆角矩形 3"/>
          <p:cNvSpPr/>
          <p:nvPr/>
        </p:nvSpPr>
        <p:spPr bwMode="auto">
          <a:xfrm>
            <a:off x="1066800" y="1265364"/>
            <a:ext cx="4953000" cy="411036"/>
          </a:xfrm>
          <a:prstGeom prst="roundRect">
            <a:avLst/>
          </a:prstGeom>
          <a:solidFill>
            <a:srgbClr val="00B0F0"/>
          </a:solidFill>
          <a:ln w="9525" cap="flat" cmpd="sng" algn="ctr">
            <a:noFill/>
            <a:prstDash val="solid"/>
            <a:round/>
            <a:headEnd type="none" w="med" len="med"/>
            <a:tailEnd type="none" w="med" len="med"/>
          </a:ln>
          <a:effectLst>
            <a:outerShdw dist="53882" dir="2700000" algn="ctr" rotWithShape="0">
              <a:srgbClr val="969696"/>
            </a:outerShdw>
          </a:effectLst>
        </p:spPr>
        <p:txBody>
          <a:bodyPr vert="horz" wrap="square" lIns="90000" tIns="46800" rIns="90000" bIns="46800" numCol="1" rtlCol="0" anchor="t" anchorCtr="0" compatLnSpc="1">
            <a:prstTxWarp prst="textNoShape">
              <a:avLst/>
            </a:prstTxWarp>
            <a:spAutoFit/>
          </a:bodyPr>
          <a:lstStyle/>
          <a:p>
            <a:r>
              <a:rPr lang="zh-CN" altLang="en-US" sz="1800" dirty="0" smtClean="0">
                <a:solidFill>
                  <a:schemeClr val="bg1"/>
                </a:solidFill>
                <a:latin typeface="微软雅黑" pitchFamily="34" charset="-122"/>
                <a:ea typeface="微软雅黑" pitchFamily="34" charset="-122"/>
                <a:cs typeface="楷体"/>
              </a:rPr>
              <a:t>物件的动态生成管线主要为怪物准备</a:t>
            </a: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3"/>
          <p:cNvSpPr>
            <a:spLocks noGrp="1" noChangeArrowheads="1"/>
          </p:cNvSpPr>
          <p:nvPr>
            <p:ph type="body" idx="1"/>
          </p:nvPr>
        </p:nvSpPr>
        <p:spPr>
          <a:xfrm>
            <a:off x="685800" y="1219200"/>
            <a:ext cx="8229600" cy="4419600"/>
          </a:xfrm>
        </p:spPr>
        <p:txBody>
          <a:bodyPr/>
          <a:lstStyle/>
          <a:p>
            <a:pPr lvl="1" eaLnBrk="1" hangingPunct="1"/>
            <a:endParaRPr lang="en-US" altLang="zh-CN" b="0" dirty="0" smtClean="0">
              <a:latin typeface="宋体" charset="-122"/>
            </a:endParaRPr>
          </a:p>
        </p:txBody>
      </p:sp>
      <p:sp>
        <p:nvSpPr>
          <p:cNvPr id="91" name="Rectangle 2"/>
          <p:cNvSpPr>
            <a:spLocks noGrp="1" noChangeArrowheads="1"/>
          </p:cNvSpPr>
          <p:nvPr>
            <p:ph type="title"/>
          </p:nvPr>
        </p:nvSpPr>
        <p:spPr>
          <a:xfrm>
            <a:off x="236538" y="76200"/>
            <a:ext cx="6011862" cy="838200"/>
          </a:xfrm>
        </p:spPr>
        <p:txBody>
          <a:bodyPr/>
          <a:lstStyle/>
          <a:p>
            <a:pPr eaLnBrk="1" hangingPunct="1"/>
            <a:r>
              <a:rPr lang="zh-CN" altLang="en-US" dirty="0" smtClean="0">
                <a:latin typeface="微软雅黑" pitchFamily="34" charset="-122"/>
                <a:ea typeface="微软雅黑" pitchFamily="34" charset="-122"/>
              </a:rPr>
              <a:t>怪物特殊玩法</a:t>
            </a:r>
            <a:r>
              <a:rPr lang="en-US" altLang="zh-CN" dirty="0" smtClean="0">
                <a:latin typeface="微软雅黑" pitchFamily="34" charset="-122"/>
                <a:ea typeface="微软雅黑" pitchFamily="34" charset="-122"/>
              </a:rPr>
              <a:t>-</a:t>
            </a:r>
            <a:r>
              <a:rPr lang="zh-CN" altLang="en-US" dirty="0" smtClean="0">
                <a:latin typeface="微软雅黑" pitchFamily="34" charset="-122"/>
                <a:ea typeface="微软雅黑" pitchFamily="34" charset="-122"/>
              </a:rPr>
              <a:t>特殊移动</a:t>
            </a:r>
          </a:p>
        </p:txBody>
      </p:sp>
      <p:pic>
        <p:nvPicPr>
          <p:cNvPr id="7170" name="Picture 2"/>
          <p:cNvPicPr>
            <a:picLocks noChangeAspect="1" noChangeArrowheads="1"/>
          </p:cNvPicPr>
          <p:nvPr/>
        </p:nvPicPr>
        <p:blipFill>
          <a:blip r:embed="rId3"/>
          <a:srcRect/>
          <a:stretch>
            <a:fillRect/>
          </a:stretch>
        </p:blipFill>
        <p:spPr bwMode="auto">
          <a:xfrm>
            <a:off x="1147763" y="1247775"/>
            <a:ext cx="6848475" cy="436245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228600" y="76200"/>
            <a:ext cx="6011863" cy="838200"/>
          </a:xfrm>
        </p:spPr>
        <p:txBody>
          <a:bodyPr/>
          <a:lstStyle/>
          <a:p>
            <a:pPr eaLnBrk="1" hangingPunct="1"/>
            <a:r>
              <a:rPr lang="zh-CN" altLang="en-US" dirty="0" smtClean="0">
                <a:latin typeface="微软雅黑" pitchFamily="34" charset="-122"/>
                <a:ea typeface="微软雅黑" pitchFamily="34" charset="-122"/>
              </a:rPr>
              <a:t>场景物件系统</a:t>
            </a:r>
            <a:r>
              <a:rPr lang="en-US" altLang="zh-CN" dirty="0" smtClean="0">
                <a:latin typeface="微软雅黑" pitchFamily="34" charset="-122"/>
                <a:ea typeface="微软雅黑" pitchFamily="34" charset="-122"/>
              </a:rPr>
              <a:t>-</a:t>
            </a:r>
            <a:r>
              <a:rPr lang="zh-CN" altLang="en-US" dirty="0" smtClean="0">
                <a:latin typeface="微软雅黑" pitchFamily="34" charset="-122"/>
                <a:ea typeface="微软雅黑" pitchFamily="34" charset="-122"/>
              </a:rPr>
              <a:t>灵活的组件模式</a:t>
            </a:r>
          </a:p>
        </p:txBody>
      </p:sp>
      <p:sp>
        <p:nvSpPr>
          <p:cNvPr id="9219" name="Rectangle 3"/>
          <p:cNvSpPr>
            <a:spLocks noGrp="1" noChangeArrowheads="1"/>
          </p:cNvSpPr>
          <p:nvPr>
            <p:ph type="body" idx="1"/>
          </p:nvPr>
        </p:nvSpPr>
        <p:spPr>
          <a:xfrm>
            <a:off x="685800" y="1219200"/>
            <a:ext cx="7315200" cy="4953000"/>
          </a:xfrm>
        </p:spPr>
        <p:txBody>
          <a:bodyPr/>
          <a:lstStyle/>
          <a:p>
            <a:pPr eaLnBrk="1" hangingPunct="1"/>
            <a:r>
              <a:rPr lang="en-US" altLang="zh-CN" dirty="0" smtClean="0">
                <a:latin typeface="微软雅黑" pitchFamily="34" charset="-122"/>
                <a:ea typeface="微软雅黑" pitchFamily="34" charset="-122"/>
              </a:rPr>
              <a:t>    345</a:t>
            </a:r>
          </a:p>
        </p:txBody>
      </p:sp>
      <p:sp>
        <p:nvSpPr>
          <p:cNvPr id="5" name="圆角矩形 4"/>
          <p:cNvSpPr/>
          <p:nvPr/>
        </p:nvSpPr>
        <p:spPr bwMode="auto">
          <a:xfrm>
            <a:off x="1066800" y="1265364"/>
            <a:ext cx="2209800" cy="411036"/>
          </a:xfrm>
          <a:prstGeom prst="roundRect">
            <a:avLst/>
          </a:prstGeom>
          <a:solidFill>
            <a:srgbClr val="00B0F0"/>
          </a:solidFill>
          <a:ln w="9525" cap="flat" cmpd="sng" algn="ctr">
            <a:noFill/>
            <a:prstDash val="solid"/>
            <a:round/>
            <a:headEnd type="none" w="med" len="med"/>
            <a:tailEnd type="none" w="med" len="med"/>
          </a:ln>
          <a:effectLst>
            <a:outerShdw dist="53882" dir="2700000" algn="ctr" rotWithShape="0">
              <a:srgbClr val="969696"/>
            </a:outerShdw>
          </a:effectLst>
        </p:spPr>
        <p:txBody>
          <a:bodyPr vert="horz" wrap="square" lIns="90000" tIns="46800" rIns="90000" bIns="46800" numCol="1" rtlCol="0" anchor="t" anchorCtr="0" compatLnSpc="1">
            <a:prstTxWarp prst="textNoShape">
              <a:avLst/>
            </a:prstTxWarp>
            <a:spAutoFit/>
          </a:bodyPr>
          <a:lstStyle/>
          <a:p>
            <a:r>
              <a:rPr lang="en-US" altLang="zh-CN" sz="1800" dirty="0" smtClean="0">
                <a:solidFill>
                  <a:schemeClr val="bg1"/>
                </a:solidFill>
                <a:latin typeface="微软雅黑" pitchFamily="34" charset="-122"/>
                <a:ea typeface="微软雅黑" pitchFamily="34" charset="-122"/>
                <a:cs typeface="楷体"/>
              </a:rPr>
              <a:t>Cry3</a:t>
            </a:r>
            <a:r>
              <a:rPr lang="zh-CN" altLang="en-US" sz="1800" dirty="0" smtClean="0">
                <a:solidFill>
                  <a:schemeClr val="bg1"/>
                </a:solidFill>
                <a:latin typeface="微软雅黑" pitchFamily="34" charset="-122"/>
                <a:ea typeface="微软雅黑" pitchFamily="34" charset="-122"/>
                <a:cs typeface="楷体"/>
              </a:rPr>
              <a:t>的</a:t>
            </a:r>
            <a:r>
              <a:rPr lang="en-US" altLang="zh-CN" sz="1800" dirty="0" smtClean="0">
                <a:solidFill>
                  <a:schemeClr val="bg1"/>
                </a:solidFill>
                <a:latin typeface="微软雅黑" pitchFamily="34" charset="-122"/>
                <a:ea typeface="微软雅黑" pitchFamily="34" charset="-122"/>
                <a:cs typeface="楷体"/>
              </a:rPr>
              <a:t>entity</a:t>
            </a:r>
            <a:r>
              <a:rPr lang="zh-CN" altLang="en-US" sz="1800" dirty="0" smtClean="0">
                <a:solidFill>
                  <a:schemeClr val="bg1"/>
                </a:solidFill>
                <a:latin typeface="微软雅黑" pitchFamily="34" charset="-122"/>
                <a:ea typeface="微软雅黑" pitchFamily="34" charset="-122"/>
                <a:cs typeface="楷体"/>
              </a:rPr>
              <a:t>系统</a:t>
            </a:r>
          </a:p>
        </p:txBody>
      </p:sp>
      <p:pic>
        <p:nvPicPr>
          <p:cNvPr id="9" name="Picture 8"/>
          <p:cNvPicPr>
            <a:picLocks noChangeAspect="1" noChangeArrowheads="1"/>
          </p:cNvPicPr>
          <p:nvPr/>
        </p:nvPicPr>
        <p:blipFill>
          <a:blip r:embed="rId3"/>
          <a:srcRect/>
          <a:stretch>
            <a:fillRect/>
          </a:stretch>
        </p:blipFill>
        <p:spPr bwMode="auto">
          <a:xfrm>
            <a:off x="2590800" y="1905000"/>
            <a:ext cx="3962400" cy="421957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3"/>
          <p:cNvSpPr>
            <a:spLocks noGrp="1" noChangeArrowheads="1"/>
          </p:cNvSpPr>
          <p:nvPr>
            <p:ph type="body" idx="1"/>
          </p:nvPr>
        </p:nvSpPr>
        <p:spPr>
          <a:xfrm>
            <a:off x="685800" y="1219200"/>
            <a:ext cx="8229600" cy="4419600"/>
          </a:xfrm>
        </p:spPr>
        <p:txBody>
          <a:bodyPr/>
          <a:lstStyle/>
          <a:p>
            <a:pPr lvl="1" eaLnBrk="1" hangingPunct="1">
              <a:buNone/>
            </a:pPr>
            <a:endParaRPr lang="en-US" altLang="zh-CN" b="0" dirty="0" smtClean="0">
              <a:latin typeface="宋体" charset="-122"/>
            </a:endParaRPr>
          </a:p>
        </p:txBody>
      </p:sp>
      <p:sp>
        <p:nvSpPr>
          <p:cNvPr id="91" name="Rectangle 2"/>
          <p:cNvSpPr>
            <a:spLocks noGrp="1" noChangeArrowheads="1"/>
          </p:cNvSpPr>
          <p:nvPr>
            <p:ph type="title"/>
          </p:nvPr>
        </p:nvSpPr>
        <p:spPr>
          <a:xfrm>
            <a:off x="236538" y="76200"/>
            <a:ext cx="6011862" cy="838200"/>
          </a:xfrm>
        </p:spPr>
        <p:txBody>
          <a:bodyPr/>
          <a:lstStyle/>
          <a:p>
            <a:pPr eaLnBrk="1" hangingPunct="1"/>
            <a:r>
              <a:rPr lang="zh-CN" altLang="en-US" dirty="0" smtClean="0">
                <a:latin typeface="微软雅黑" pitchFamily="34" charset="-122"/>
                <a:ea typeface="微软雅黑" pitchFamily="34" charset="-122"/>
              </a:rPr>
              <a:t>怪物特殊玩法</a:t>
            </a:r>
            <a:r>
              <a:rPr lang="en-US" altLang="zh-CN" dirty="0" smtClean="0">
                <a:latin typeface="微软雅黑" pitchFamily="34" charset="-122"/>
                <a:ea typeface="微软雅黑" pitchFamily="34" charset="-122"/>
              </a:rPr>
              <a:t>-</a:t>
            </a:r>
            <a:r>
              <a:rPr lang="zh-CN" altLang="en-US" dirty="0" smtClean="0">
                <a:latin typeface="微软雅黑" pitchFamily="34" charset="-122"/>
                <a:ea typeface="微软雅黑" pitchFamily="34" charset="-122"/>
              </a:rPr>
              <a:t>特殊移动</a:t>
            </a:r>
          </a:p>
        </p:txBody>
      </p:sp>
      <p:pic>
        <p:nvPicPr>
          <p:cNvPr id="8194" name="Picture 2"/>
          <p:cNvPicPr>
            <a:picLocks noChangeAspect="1" noChangeArrowheads="1"/>
          </p:cNvPicPr>
          <p:nvPr/>
        </p:nvPicPr>
        <p:blipFill>
          <a:blip r:embed="rId3"/>
          <a:srcRect/>
          <a:stretch>
            <a:fillRect/>
          </a:stretch>
        </p:blipFill>
        <p:spPr bwMode="auto">
          <a:xfrm>
            <a:off x="1162050" y="1195388"/>
            <a:ext cx="6819900" cy="446722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228600" y="76200"/>
            <a:ext cx="7696200" cy="838200"/>
          </a:xfrm>
        </p:spPr>
        <p:txBody>
          <a:bodyPr/>
          <a:lstStyle/>
          <a:p>
            <a:pPr eaLnBrk="1" hangingPunct="1"/>
            <a:r>
              <a:rPr lang="zh-CN" altLang="en-US" dirty="0" smtClean="0">
                <a:latin typeface="微软雅黑" pitchFamily="34" charset="-122"/>
                <a:ea typeface="微软雅黑" pitchFamily="34" charset="-122"/>
              </a:rPr>
              <a:t>专业领域专长和不足（结合通道能力标准）</a:t>
            </a:r>
          </a:p>
        </p:txBody>
      </p:sp>
      <p:sp>
        <p:nvSpPr>
          <p:cNvPr id="7171" name="Rectangle 3"/>
          <p:cNvSpPr>
            <a:spLocks noGrp="1" noChangeArrowheads="1"/>
          </p:cNvSpPr>
          <p:nvPr>
            <p:ph type="body" idx="1"/>
          </p:nvPr>
        </p:nvSpPr>
        <p:spPr>
          <a:xfrm>
            <a:off x="685800" y="1219200"/>
            <a:ext cx="7543800" cy="4191000"/>
          </a:xfrm>
        </p:spPr>
        <p:txBody>
          <a:bodyPr/>
          <a:lstStyle/>
          <a:p>
            <a:pPr eaLnBrk="1" hangingPunct="1">
              <a:defRPr/>
            </a:pPr>
            <a:r>
              <a:rPr lang="zh-CN" altLang="en-US" dirty="0" smtClean="0">
                <a:latin typeface="微软雅黑" pitchFamily="34" charset="-122"/>
                <a:ea typeface="微软雅黑" pitchFamily="34" charset="-122"/>
              </a:rPr>
              <a:t>  在技术</a:t>
            </a:r>
            <a:r>
              <a:rPr lang="zh-CN" altLang="zh-CN" dirty="0" smtClean="0">
                <a:latin typeface="微软雅黑" pitchFamily="34" charset="-122"/>
                <a:ea typeface="微软雅黑" pitchFamily="34" charset="-122"/>
              </a:rPr>
              <a:t>/业务领域的最突出的几项专长</a:t>
            </a:r>
            <a:endParaRPr lang="en-US" altLang="zh-CN" dirty="0" smtClean="0">
              <a:latin typeface="微软雅黑" pitchFamily="34" charset="-122"/>
              <a:ea typeface="微软雅黑" pitchFamily="34" charset="-122"/>
            </a:endParaRPr>
          </a:p>
          <a:p>
            <a:pPr marL="798513" lvl="2" indent="-261938" eaLnBrk="1" hangingPunct="1">
              <a:defRPr/>
            </a:pPr>
            <a:endParaRPr lang="en-US" altLang="zh-CN" dirty="0" smtClean="0">
              <a:latin typeface="微软雅黑" pitchFamily="34" charset="-122"/>
              <a:ea typeface="微软雅黑" pitchFamily="34" charset="-122"/>
              <a:cs typeface="+mn-cs"/>
            </a:endParaRPr>
          </a:p>
          <a:p>
            <a:pPr marL="798513" lvl="2" indent="-261938" eaLnBrk="1" hangingPunct="1">
              <a:defRPr/>
            </a:pPr>
            <a:r>
              <a:rPr lang="en-US" altLang="zh-CN" dirty="0" smtClean="0">
                <a:latin typeface="微软雅黑" pitchFamily="34" charset="-122"/>
                <a:ea typeface="微软雅黑" pitchFamily="34" charset="-122"/>
                <a:cs typeface="+mn-cs"/>
              </a:rPr>
              <a:t>C</a:t>
            </a:r>
            <a:r>
              <a:rPr lang="en-US" altLang="zh-CN" dirty="0">
                <a:latin typeface="微软雅黑" pitchFamily="34" charset="-122"/>
                <a:ea typeface="微软雅黑" pitchFamily="34" charset="-122"/>
                <a:cs typeface="+mn-cs"/>
              </a:rPr>
              <a:t>++</a:t>
            </a:r>
            <a:r>
              <a:rPr lang="zh-CN" altLang="en-US" dirty="0">
                <a:latin typeface="微软雅黑" pitchFamily="34" charset="-122"/>
                <a:ea typeface="微软雅黑" pitchFamily="34" charset="-122"/>
                <a:cs typeface="+mn-cs"/>
              </a:rPr>
              <a:t>语言，</a:t>
            </a:r>
            <a:r>
              <a:rPr lang="en-US" altLang="zh-CN" dirty="0" err="1">
                <a:latin typeface="微软雅黑" pitchFamily="34" charset="-122"/>
                <a:ea typeface="微软雅黑" pitchFamily="34" charset="-122"/>
                <a:cs typeface="+mn-cs"/>
              </a:rPr>
              <a:t>Lua</a:t>
            </a:r>
            <a:r>
              <a:rPr lang="zh-CN" altLang="en-US" dirty="0">
                <a:latin typeface="微软雅黑" pitchFamily="34" charset="-122"/>
                <a:ea typeface="微软雅黑" pitchFamily="34" charset="-122"/>
                <a:cs typeface="+mn-cs"/>
              </a:rPr>
              <a:t>语言知识</a:t>
            </a:r>
            <a:r>
              <a:rPr lang="zh-CN" altLang="en-US" dirty="0" smtClean="0">
                <a:latin typeface="微软雅黑" pitchFamily="34" charset="-122"/>
                <a:ea typeface="微软雅黑" pitchFamily="34" charset="-122"/>
                <a:cs typeface="+mn-cs"/>
              </a:rPr>
              <a:t>：</a:t>
            </a:r>
            <a:r>
              <a:rPr lang="zh-CN" altLang="en-US" b="0" dirty="0" smtClean="0">
                <a:latin typeface="微软雅黑" pitchFamily="34" charset="-122"/>
                <a:ea typeface="微软雅黑" pitchFamily="34" charset="-122"/>
                <a:cs typeface="+mn-cs"/>
              </a:rPr>
              <a:t>掌握</a:t>
            </a:r>
            <a:r>
              <a:rPr lang="en-US" altLang="zh-CN" b="0" dirty="0" smtClean="0">
                <a:latin typeface="微软雅黑" pitchFamily="34" charset="-122"/>
                <a:ea typeface="微软雅黑" pitchFamily="34" charset="-122"/>
                <a:cs typeface="+mn-cs"/>
              </a:rPr>
              <a:t>C++</a:t>
            </a:r>
            <a:r>
              <a:rPr lang="zh-CN" altLang="en-US" b="0" dirty="0" smtClean="0">
                <a:latin typeface="微软雅黑" pitchFamily="34" charset="-122"/>
                <a:ea typeface="微软雅黑" pitchFamily="34" charset="-122"/>
                <a:cs typeface="+mn-cs"/>
              </a:rPr>
              <a:t>的继承，封装和多态，模版的使用方面知识</a:t>
            </a:r>
            <a:r>
              <a:rPr lang="zh-CN" altLang="en-US" b="0" dirty="0" smtClean="0">
                <a:latin typeface="微软雅黑" pitchFamily="34" charset="-122"/>
                <a:ea typeface="微软雅黑" pitchFamily="34" charset="-122"/>
                <a:cs typeface="+mn-cs"/>
              </a:rPr>
              <a:t>，研究</a:t>
            </a:r>
            <a:r>
              <a:rPr lang="en-US" altLang="zh-CN" b="0" dirty="0" err="1" smtClean="0">
                <a:latin typeface="微软雅黑" pitchFamily="34" charset="-122"/>
                <a:ea typeface="微软雅黑" pitchFamily="34" charset="-122"/>
                <a:cs typeface="+mn-cs"/>
              </a:rPr>
              <a:t>tolua</a:t>
            </a:r>
            <a:r>
              <a:rPr lang="zh-CN" altLang="en-US" b="0" dirty="0" smtClean="0">
                <a:latin typeface="微软雅黑" pitchFamily="34" charset="-122"/>
                <a:ea typeface="微软雅黑" pitchFamily="34" charset="-122"/>
                <a:cs typeface="+mn-cs"/>
              </a:rPr>
              <a:t>，</a:t>
            </a:r>
            <a:r>
              <a:rPr lang="en-US" altLang="zh-CN" b="0" dirty="0" smtClean="0">
                <a:latin typeface="微软雅黑" pitchFamily="34" charset="-122"/>
                <a:ea typeface="微软雅黑" pitchFamily="34" charset="-122"/>
                <a:cs typeface="+mn-cs"/>
              </a:rPr>
              <a:t>Cry3</a:t>
            </a:r>
            <a:r>
              <a:rPr lang="zh-CN" altLang="en-US" b="0" dirty="0" smtClean="0">
                <a:latin typeface="微软雅黑" pitchFamily="34" charset="-122"/>
                <a:ea typeface="微软雅黑" pitchFamily="34" charset="-122"/>
                <a:cs typeface="+mn-cs"/>
              </a:rPr>
              <a:t>的</a:t>
            </a:r>
            <a:r>
              <a:rPr lang="en-US" altLang="zh-CN" b="0" dirty="0" err="1" smtClean="0">
                <a:latin typeface="微软雅黑" pitchFamily="34" charset="-122"/>
                <a:ea typeface="微软雅黑" pitchFamily="34" charset="-122"/>
                <a:cs typeface="+mn-cs"/>
              </a:rPr>
              <a:t>lua</a:t>
            </a:r>
            <a:r>
              <a:rPr lang="zh-CN" altLang="en-US" b="0" dirty="0" smtClean="0">
                <a:latin typeface="微软雅黑" pitchFamily="34" charset="-122"/>
                <a:ea typeface="微软雅黑" pitchFamily="34" charset="-122"/>
                <a:cs typeface="+mn-cs"/>
              </a:rPr>
              <a:t>引擎，对动态语言的使用有更多的经验</a:t>
            </a:r>
            <a:endParaRPr lang="en-US" altLang="zh-CN" b="0" dirty="0" smtClean="0">
              <a:latin typeface="微软雅黑" pitchFamily="34" charset="-122"/>
              <a:ea typeface="微软雅黑" pitchFamily="34" charset="-122"/>
              <a:cs typeface="+mn-cs"/>
            </a:endParaRPr>
          </a:p>
          <a:p>
            <a:pPr marL="798513" lvl="2" indent="-261938" eaLnBrk="1" hangingPunct="1">
              <a:defRPr/>
            </a:pPr>
            <a:endParaRPr lang="en-US" altLang="zh-CN" b="0" dirty="0">
              <a:latin typeface="微软雅黑" pitchFamily="34" charset="-122"/>
              <a:ea typeface="微软雅黑" pitchFamily="34" charset="-122"/>
              <a:cs typeface="+mn-cs"/>
            </a:endParaRPr>
          </a:p>
          <a:p>
            <a:pPr marL="798513" lvl="2" indent="-261938" eaLnBrk="1" hangingPunct="1">
              <a:defRPr/>
            </a:pPr>
            <a:r>
              <a:rPr lang="zh-CN" altLang="en-US" dirty="0" smtClean="0">
                <a:latin typeface="微软雅黑" pitchFamily="34" charset="-122"/>
                <a:ea typeface="微软雅黑" pitchFamily="34" charset="-122"/>
                <a:cs typeface="+mn-cs"/>
              </a:rPr>
              <a:t>系统设计</a:t>
            </a:r>
            <a:r>
              <a:rPr lang="zh-CN" altLang="en-US" dirty="0">
                <a:latin typeface="微软雅黑" pitchFamily="34" charset="-122"/>
                <a:ea typeface="微软雅黑" pitchFamily="34" charset="-122"/>
                <a:cs typeface="+mn-cs"/>
              </a:rPr>
              <a:t>能力</a:t>
            </a:r>
            <a:r>
              <a:rPr lang="zh-CN" altLang="en-US" dirty="0" smtClean="0">
                <a:latin typeface="微软雅黑" pitchFamily="34" charset="-122"/>
                <a:ea typeface="微软雅黑" pitchFamily="34" charset="-122"/>
                <a:cs typeface="+mn-cs"/>
              </a:rPr>
              <a:t>：</a:t>
            </a:r>
            <a:r>
              <a:rPr lang="zh-CN" altLang="en-US" b="0" dirty="0" smtClean="0">
                <a:latin typeface="微软雅黑" pitchFamily="34" charset="-122"/>
                <a:ea typeface="微软雅黑" pitchFamily="34" charset="-122"/>
                <a:cs typeface="+mn-cs"/>
              </a:rPr>
              <a:t>通过场景物件系统，群体</a:t>
            </a:r>
            <a:r>
              <a:rPr lang="en-US" altLang="zh-CN" b="0" dirty="0" smtClean="0">
                <a:latin typeface="微软雅黑" pitchFamily="34" charset="-122"/>
                <a:ea typeface="微软雅黑" pitchFamily="34" charset="-122"/>
                <a:cs typeface="+mn-cs"/>
              </a:rPr>
              <a:t>AI</a:t>
            </a:r>
            <a:r>
              <a:rPr lang="zh-CN" altLang="en-US" b="0" dirty="0" smtClean="0">
                <a:latin typeface="微软雅黑" pitchFamily="34" charset="-122"/>
                <a:ea typeface="微软雅黑" pitchFamily="34" charset="-122"/>
                <a:cs typeface="+mn-cs"/>
              </a:rPr>
              <a:t>系统的开发和迭代优化，在系统层次划分，数据的静态</a:t>
            </a:r>
            <a:r>
              <a:rPr lang="zh-CN" altLang="en-US" b="0" dirty="0" smtClean="0">
                <a:latin typeface="微软雅黑" pitchFamily="34" charset="-122"/>
                <a:ea typeface="微软雅黑" pitchFamily="34" charset="-122"/>
                <a:cs typeface="+mn-cs"/>
              </a:rPr>
              <a:t>动态</a:t>
            </a:r>
            <a:r>
              <a:rPr lang="zh-CN" altLang="en-US" b="0" dirty="0" smtClean="0">
                <a:latin typeface="微软雅黑" pitchFamily="34" charset="-122"/>
                <a:ea typeface="微软雅黑" pitchFamily="34" charset="-122"/>
                <a:cs typeface="+mn-cs"/>
              </a:rPr>
              <a:t>分离</a:t>
            </a:r>
            <a:r>
              <a:rPr lang="zh-CN" altLang="en-US" b="0" dirty="0" smtClean="0">
                <a:latin typeface="微软雅黑" pitchFamily="34" charset="-122"/>
                <a:ea typeface="微软雅黑" pitchFamily="34" charset="-122"/>
                <a:cs typeface="+mn-cs"/>
              </a:rPr>
              <a:t>，</a:t>
            </a:r>
            <a:r>
              <a:rPr lang="zh-CN" altLang="en-US" b="0" dirty="0" smtClean="0">
                <a:latin typeface="微软雅黑" pitchFamily="34" charset="-122"/>
                <a:ea typeface="微软雅黑" pitchFamily="34" charset="-122"/>
                <a:cs typeface="+mn-cs"/>
              </a:rPr>
              <a:t>功能划分和重用这些基本原则有更深的认识，前后台同步方案以及怪物猎人这类使用引擎的单进程多副本架构有了深入理解</a:t>
            </a:r>
            <a:endParaRPr lang="en-US" altLang="zh-CN" b="0" dirty="0">
              <a:latin typeface="微软雅黑" pitchFamily="34" charset="-122"/>
              <a:ea typeface="微软雅黑" pitchFamily="34" charset="-122"/>
              <a:cs typeface="+mn-cs"/>
            </a:endParaRPr>
          </a:p>
          <a:p>
            <a:pPr marL="798513" lvl="2" indent="-261938" eaLnBrk="1" hangingPunct="1">
              <a:defRPr/>
            </a:pPr>
            <a:endParaRPr lang="zh-CN" altLang="en-US" sz="1600" b="0" dirty="0">
              <a:latin typeface="宋体" panose="02010600030101010101" pitchFamily="2" charset="-122"/>
              <a:cs typeface="+mn-cs"/>
            </a:endParaRPr>
          </a:p>
          <a:p>
            <a:pPr eaLnBrk="1" hangingPunct="1">
              <a:defRPr/>
            </a:pPr>
            <a:endParaRPr lang="zh-CN" altLang="en-US" sz="1600" dirty="0" smtClean="0">
              <a:latin typeface="宋体" panose="02010600030101010101" pitchFamily="2" charset="-122"/>
            </a:endParaRPr>
          </a:p>
          <a:p>
            <a:pPr eaLnBrk="1" hangingPunct="1">
              <a:defRPr/>
            </a:pPr>
            <a:endParaRPr lang="zh-CN" altLang="en-US" sz="1600" dirty="0" smtClean="0">
              <a:latin typeface="宋体" panose="02010600030101010101" pitchFamily="2" charset="-122"/>
            </a:endParaRPr>
          </a:p>
          <a:p>
            <a:pPr eaLnBrk="1" hangingPunct="1">
              <a:buFontTx/>
              <a:buNone/>
              <a:defRPr/>
            </a:pPr>
            <a:endParaRPr lang="zh-CN" altLang="en-US" sz="1600" dirty="0" smtClean="0">
              <a:latin typeface="宋体" panose="02010600030101010101" pitchFamily="2" charset="-122"/>
            </a:endParaRPr>
          </a:p>
        </p:txBody>
      </p:sp>
      <p:sp>
        <p:nvSpPr>
          <p:cNvPr id="4" name="圆角矩形 3"/>
          <p:cNvSpPr/>
          <p:nvPr/>
        </p:nvSpPr>
        <p:spPr bwMode="auto">
          <a:xfrm>
            <a:off x="1066800" y="1295400"/>
            <a:ext cx="4953000" cy="411036"/>
          </a:xfrm>
          <a:prstGeom prst="roundRect">
            <a:avLst/>
          </a:prstGeom>
          <a:solidFill>
            <a:srgbClr val="00B0F0"/>
          </a:solidFill>
          <a:ln w="9525" cap="flat" cmpd="sng" algn="ctr">
            <a:noFill/>
            <a:prstDash val="solid"/>
            <a:round/>
            <a:headEnd type="none" w="med" len="med"/>
            <a:tailEnd type="none" w="med" len="med"/>
          </a:ln>
          <a:effectLst>
            <a:outerShdw dist="53882" dir="2700000" algn="ctr" rotWithShape="0">
              <a:srgbClr val="969696"/>
            </a:outerShdw>
          </a:effectLst>
        </p:spPr>
        <p:txBody>
          <a:bodyPr vert="horz" wrap="square" lIns="90000" tIns="46800" rIns="90000" bIns="4680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zh-CN" altLang="en-US" sz="1800" b="1" i="0" u="none" strike="noStrike" cap="none" normalizeH="0" baseline="0" dirty="0" smtClean="0">
                <a:ln>
                  <a:noFill/>
                </a:ln>
                <a:solidFill>
                  <a:schemeClr val="bg1"/>
                </a:solidFill>
                <a:effectLst/>
                <a:latin typeface="微软雅黑" pitchFamily="34" charset="-122"/>
                <a:ea typeface="微软雅黑" pitchFamily="34" charset="-122"/>
                <a:cs typeface="楷体"/>
              </a:rPr>
              <a:t>技术和业务领域的专长</a:t>
            </a: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228600" y="76200"/>
            <a:ext cx="7696200" cy="838200"/>
          </a:xfrm>
        </p:spPr>
        <p:txBody>
          <a:bodyPr/>
          <a:lstStyle/>
          <a:p>
            <a:pPr eaLnBrk="1" hangingPunct="1"/>
            <a:r>
              <a:rPr lang="zh-CN" altLang="en-US" dirty="0" smtClean="0">
                <a:latin typeface="微软雅黑" pitchFamily="34" charset="-122"/>
                <a:ea typeface="微软雅黑" pitchFamily="34" charset="-122"/>
              </a:rPr>
              <a:t>专业领域专长和不足（结合通道能力标准）</a:t>
            </a:r>
          </a:p>
        </p:txBody>
      </p:sp>
      <p:sp>
        <p:nvSpPr>
          <p:cNvPr id="7171" name="Rectangle 3"/>
          <p:cNvSpPr>
            <a:spLocks noGrp="1" noChangeArrowheads="1"/>
          </p:cNvSpPr>
          <p:nvPr>
            <p:ph type="body" idx="1"/>
          </p:nvPr>
        </p:nvSpPr>
        <p:spPr>
          <a:xfrm>
            <a:off x="685800" y="1219200"/>
            <a:ext cx="7543800" cy="4572000"/>
          </a:xfrm>
        </p:spPr>
        <p:txBody>
          <a:bodyPr/>
          <a:lstStyle/>
          <a:p>
            <a:pPr eaLnBrk="1" hangingPunct="1">
              <a:defRPr/>
            </a:pPr>
            <a:r>
              <a:rPr lang="zh-CN" altLang="en-US" dirty="0" smtClean="0">
                <a:latin typeface="微软雅黑" pitchFamily="34" charset="-122"/>
                <a:ea typeface="微软雅黑" pitchFamily="34" charset="-122"/>
              </a:rPr>
              <a:t>  在技术</a:t>
            </a:r>
            <a:r>
              <a:rPr lang="zh-CN" altLang="zh-CN" dirty="0" smtClean="0">
                <a:latin typeface="微软雅黑" pitchFamily="34" charset="-122"/>
                <a:ea typeface="微软雅黑" pitchFamily="34" charset="-122"/>
              </a:rPr>
              <a:t>/业务领域的最突出的几项专长</a:t>
            </a:r>
            <a:endParaRPr lang="en-US" altLang="zh-CN" dirty="0" smtClean="0">
              <a:latin typeface="微软雅黑" pitchFamily="34" charset="-122"/>
              <a:ea typeface="微软雅黑" pitchFamily="34" charset="-122"/>
            </a:endParaRPr>
          </a:p>
          <a:p>
            <a:pPr marL="798513" lvl="2" indent="-261938" eaLnBrk="1" hangingPunct="1">
              <a:defRPr/>
            </a:pPr>
            <a:endParaRPr lang="en-US" altLang="zh-CN" dirty="0" smtClean="0">
              <a:latin typeface="微软雅黑" pitchFamily="34" charset="-122"/>
              <a:ea typeface="微软雅黑" pitchFamily="34" charset="-122"/>
              <a:cs typeface="+mn-cs"/>
            </a:endParaRPr>
          </a:p>
          <a:p>
            <a:pPr marL="798513" lvl="2" indent="-261938" eaLnBrk="1" hangingPunct="1">
              <a:defRPr/>
            </a:pPr>
            <a:r>
              <a:rPr lang="zh-CN" altLang="en-US" dirty="0" smtClean="0">
                <a:latin typeface="微软雅黑" pitchFamily="34" charset="-122"/>
                <a:ea typeface="微软雅黑" pitchFamily="34" charset="-122"/>
              </a:rPr>
              <a:t>解决问题的能力：</a:t>
            </a:r>
            <a:r>
              <a:rPr lang="zh-CN" altLang="en-US" b="0" dirty="0" smtClean="0">
                <a:latin typeface="微软雅黑" pitchFamily="34" charset="-122"/>
                <a:ea typeface="微软雅黑" pitchFamily="34" charset="-122"/>
              </a:rPr>
              <a:t>一些棘手</a:t>
            </a:r>
            <a:r>
              <a:rPr lang="en-US" altLang="zh-CN" b="0" dirty="0" smtClean="0">
                <a:latin typeface="微软雅黑" pitchFamily="34" charset="-122"/>
                <a:ea typeface="微软雅黑" pitchFamily="34" charset="-122"/>
              </a:rPr>
              <a:t>bug</a:t>
            </a:r>
            <a:r>
              <a:rPr lang="zh-CN" altLang="en-US" b="0" dirty="0" smtClean="0">
                <a:latin typeface="微软雅黑" pitchFamily="34" charset="-122"/>
                <a:ea typeface="微软雅黑" pitchFamily="34" charset="-122"/>
              </a:rPr>
              <a:t>的处理，客户端服务器时间流逝微小差距问题，骨骼绑定的特效轻微摆动问题，引擎的可破坏物件碎片无法显示问题以及后来很多怪物同步</a:t>
            </a:r>
            <a:r>
              <a:rPr lang="en-US" altLang="zh-CN" b="0" dirty="0" smtClean="0">
                <a:latin typeface="微软雅黑" pitchFamily="34" charset="-122"/>
                <a:ea typeface="微软雅黑" pitchFamily="34" charset="-122"/>
              </a:rPr>
              <a:t>bug</a:t>
            </a:r>
            <a:r>
              <a:rPr lang="zh-CN" altLang="en-US" b="0" dirty="0" smtClean="0">
                <a:latin typeface="微软雅黑" pitchFamily="34" charset="-122"/>
                <a:ea typeface="微软雅黑" pitchFamily="34" charset="-122"/>
              </a:rPr>
              <a:t>的修复</a:t>
            </a:r>
            <a:endParaRPr lang="en-US" altLang="zh-CN" b="0" dirty="0" smtClean="0">
              <a:latin typeface="微软雅黑" pitchFamily="34" charset="-122"/>
              <a:ea typeface="微软雅黑" pitchFamily="34" charset="-122"/>
            </a:endParaRPr>
          </a:p>
          <a:p>
            <a:pPr marL="798513" lvl="2" indent="-261938" eaLnBrk="1" hangingPunct="1">
              <a:defRPr/>
            </a:pPr>
            <a:r>
              <a:rPr lang="zh-CN" altLang="en-US" dirty="0" smtClean="0">
                <a:latin typeface="微软雅黑" pitchFamily="34" charset="-122"/>
                <a:ea typeface="微软雅黑" pitchFamily="34" charset="-122"/>
              </a:rPr>
              <a:t>创新能力：</a:t>
            </a:r>
            <a:r>
              <a:rPr lang="zh-CN" altLang="en-US" b="0" dirty="0" smtClean="0">
                <a:latin typeface="微软雅黑" pitchFamily="34" charset="-122"/>
                <a:ea typeface="微软雅黑" pitchFamily="34" charset="-122"/>
              </a:rPr>
              <a:t>物件系统恢复逻辑的优化，对水，植被的扩展</a:t>
            </a:r>
            <a:endParaRPr lang="en-US" altLang="zh-CN" b="0" dirty="0" smtClean="0">
              <a:latin typeface="微软雅黑" pitchFamily="34" charset="-122"/>
              <a:ea typeface="微软雅黑" pitchFamily="34" charset="-122"/>
            </a:endParaRPr>
          </a:p>
          <a:p>
            <a:pPr marL="798513" lvl="2" indent="-261938" eaLnBrk="1" hangingPunct="1">
              <a:defRPr/>
            </a:pPr>
            <a:r>
              <a:rPr lang="zh-CN" altLang="en-US" dirty="0" smtClean="0">
                <a:latin typeface="微软雅黑" pitchFamily="34" charset="-122"/>
                <a:ea typeface="微软雅黑" pitchFamily="34" charset="-122"/>
              </a:rPr>
              <a:t>学习能力：</a:t>
            </a:r>
            <a:r>
              <a:rPr lang="zh-CN" altLang="en-US" b="0" dirty="0" smtClean="0">
                <a:latin typeface="微软雅黑" pitchFamily="34" charset="-122"/>
                <a:ea typeface="微软雅黑" pitchFamily="34" charset="-122"/>
              </a:rPr>
              <a:t>通过工作中的使用和扩展，对</a:t>
            </a:r>
            <a:r>
              <a:rPr lang="en-US" altLang="zh-CN" b="0" dirty="0" err="1" smtClean="0">
                <a:latin typeface="微软雅黑" pitchFamily="34" charset="-122"/>
                <a:ea typeface="微软雅黑" pitchFamily="34" charset="-122"/>
              </a:rPr>
              <a:t>CryEngine</a:t>
            </a:r>
            <a:r>
              <a:rPr lang="zh-CN" altLang="en-US" b="0" dirty="0" smtClean="0">
                <a:latin typeface="微软雅黑" pitchFamily="34" charset="-122"/>
                <a:ea typeface="微软雅黑" pitchFamily="34" charset="-122"/>
              </a:rPr>
              <a:t>的物理和脚本模块，</a:t>
            </a:r>
            <a:r>
              <a:rPr lang="en-US" altLang="zh-CN" b="0" dirty="0" smtClean="0">
                <a:latin typeface="微软雅黑" pitchFamily="34" charset="-122"/>
                <a:ea typeface="微软雅黑" pitchFamily="34" charset="-122"/>
              </a:rPr>
              <a:t>entity</a:t>
            </a:r>
            <a:r>
              <a:rPr lang="zh-CN" altLang="en-US" b="0" dirty="0" smtClean="0">
                <a:latin typeface="微软雅黑" pitchFamily="34" charset="-122"/>
                <a:ea typeface="微软雅黑" pitchFamily="34" charset="-122"/>
              </a:rPr>
              <a:t>系统有深入的了解，将这些知识运用到系统设计中</a:t>
            </a:r>
            <a:endParaRPr lang="en-US" altLang="zh-CN" b="0" dirty="0" smtClean="0">
              <a:latin typeface="微软雅黑" pitchFamily="34" charset="-122"/>
              <a:ea typeface="微软雅黑" pitchFamily="34" charset="-122"/>
            </a:endParaRPr>
          </a:p>
          <a:p>
            <a:pPr eaLnBrk="1" hangingPunct="1">
              <a:defRPr/>
            </a:pPr>
            <a:r>
              <a:rPr lang="zh-CN" altLang="en-US" dirty="0" smtClean="0">
                <a:latin typeface="微软雅黑" pitchFamily="34" charset="-122"/>
                <a:ea typeface="微软雅黑" pitchFamily="34" charset="-122"/>
              </a:rPr>
              <a:t>     待提升项</a:t>
            </a:r>
            <a:endParaRPr lang="en-US" altLang="zh-CN" dirty="0" smtClean="0">
              <a:latin typeface="微软雅黑" pitchFamily="34" charset="-122"/>
              <a:ea typeface="微软雅黑" pitchFamily="34" charset="-122"/>
            </a:endParaRPr>
          </a:p>
          <a:p>
            <a:pPr marL="798513" lvl="2" indent="-261938" eaLnBrk="1" hangingPunct="1">
              <a:defRPr/>
            </a:pPr>
            <a:endParaRPr lang="en-US" altLang="zh-CN" b="0" dirty="0" smtClean="0">
              <a:latin typeface="微软雅黑" pitchFamily="34" charset="-122"/>
              <a:ea typeface="微软雅黑" pitchFamily="34" charset="-122"/>
            </a:endParaRPr>
          </a:p>
          <a:p>
            <a:pPr marL="798513" lvl="2" indent="-261938" eaLnBrk="1" hangingPunct="1">
              <a:defRPr/>
            </a:pPr>
            <a:r>
              <a:rPr lang="zh-CN" altLang="en-US" b="0" dirty="0" smtClean="0">
                <a:latin typeface="微软雅黑" pitchFamily="34" charset="-122"/>
                <a:ea typeface="微软雅黑" pitchFamily="34" charset="-122"/>
              </a:rPr>
              <a:t>客户端渲染知识有一定研究，但是没有实战的机会</a:t>
            </a:r>
            <a:endParaRPr lang="en-US" altLang="zh-CN" b="0" dirty="0" smtClean="0">
              <a:latin typeface="微软雅黑" pitchFamily="34" charset="-122"/>
              <a:ea typeface="微软雅黑" pitchFamily="34" charset="-122"/>
            </a:endParaRPr>
          </a:p>
          <a:p>
            <a:pPr marL="798513" lvl="2" indent="-261938" eaLnBrk="1" hangingPunct="1">
              <a:defRPr/>
            </a:pPr>
            <a:endParaRPr lang="zh-CN" altLang="en-US" sz="1600" b="0" dirty="0">
              <a:latin typeface="宋体" panose="02010600030101010101" pitchFamily="2" charset="-122"/>
              <a:cs typeface="+mn-cs"/>
            </a:endParaRPr>
          </a:p>
          <a:p>
            <a:pPr eaLnBrk="1" hangingPunct="1">
              <a:defRPr/>
            </a:pPr>
            <a:endParaRPr lang="zh-CN" altLang="en-US" sz="1600" dirty="0" smtClean="0">
              <a:latin typeface="宋体" panose="02010600030101010101" pitchFamily="2" charset="-122"/>
            </a:endParaRPr>
          </a:p>
          <a:p>
            <a:pPr eaLnBrk="1" hangingPunct="1">
              <a:defRPr/>
            </a:pPr>
            <a:endParaRPr lang="zh-CN" altLang="en-US" sz="1600" dirty="0" smtClean="0">
              <a:latin typeface="宋体" panose="02010600030101010101" pitchFamily="2" charset="-122"/>
            </a:endParaRPr>
          </a:p>
          <a:p>
            <a:pPr eaLnBrk="1" hangingPunct="1">
              <a:buFontTx/>
              <a:buNone/>
              <a:defRPr/>
            </a:pPr>
            <a:endParaRPr lang="zh-CN" altLang="en-US" sz="1600" dirty="0" smtClean="0">
              <a:latin typeface="宋体" panose="02010600030101010101" pitchFamily="2" charset="-122"/>
            </a:endParaRPr>
          </a:p>
        </p:txBody>
      </p:sp>
      <p:sp>
        <p:nvSpPr>
          <p:cNvPr id="4" name="圆角矩形 3"/>
          <p:cNvSpPr/>
          <p:nvPr/>
        </p:nvSpPr>
        <p:spPr bwMode="auto">
          <a:xfrm>
            <a:off x="1066800" y="1295400"/>
            <a:ext cx="4953000" cy="411036"/>
          </a:xfrm>
          <a:prstGeom prst="roundRect">
            <a:avLst/>
          </a:prstGeom>
          <a:solidFill>
            <a:srgbClr val="00B0F0"/>
          </a:solidFill>
          <a:ln w="9525" cap="flat" cmpd="sng" algn="ctr">
            <a:noFill/>
            <a:prstDash val="solid"/>
            <a:round/>
            <a:headEnd type="none" w="med" len="med"/>
            <a:tailEnd type="none" w="med" len="med"/>
          </a:ln>
          <a:effectLst>
            <a:outerShdw dist="53882" dir="2700000" algn="ctr" rotWithShape="0">
              <a:srgbClr val="969696"/>
            </a:outerShdw>
          </a:effectLst>
        </p:spPr>
        <p:txBody>
          <a:bodyPr vert="horz" wrap="square" lIns="90000" tIns="46800" rIns="90000" bIns="4680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zh-CN" altLang="en-US" sz="1800" b="1" i="0" u="none" strike="noStrike" cap="none" normalizeH="0" baseline="0" dirty="0" smtClean="0">
                <a:ln>
                  <a:noFill/>
                </a:ln>
                <a:solidFill>
                  <a:schemeClr val="bg1"/>
                </a:solidFill>
                <a:effectLst/>
                <a:latin typeface="微软雅黑" pitchFamily="34" charset="-122"/>
                <a:ea typeface="微软雅黑" pitchFamily="34" charset="-122"/>
                <a:cs typeface="楷体"/>
              </a:rPr>
              <a:t>技术和业务领域的专长</a:t>
            </a:r>
          </a:p>
        </p:txBody>
      </p:sp>
      <p:sp>
        <p:nvSpPr>
          <p:cNvPr id="5" name="圆角矩形 4"/>
          <p:cNvSpPr/>
          <p:nvPr/>
        </p:nvSpPr>
        <p:spPr bwMode="auto">
          <a:xfrm>
            <a:off x="1066800" y="4618164"/>
            <a:ext cx="4953000" cy="411036"/>
          </a:xfrm>
          <a:prstGeom prst="roundRect">
            <a:avLst/>
          </a:prstGeom>
          <a:solidFill>
            <a:srgbClr val="00B0F0"/>
          </a:solidFill>
          <a:ln w="9525" cap="flat" cmpd="sng" algn="ctr">
            <a:noFill/>
            <a:prstDash val="solid"/>
            <a:round/>
            <a:headEnd type="none" w="med" len="med"/>
            <a:tailEnd type="none" w="med" len="med"/>
          </a:ln>
          <a:effectLst>
            <a:outerShdw dist="53882" dir="2700000" algn="ctr" rotWithShape="0">
              <a:srgbClr val="969696"/>
            </a:outerShdw>
          </a:effectLst>
        </p:spPr>
        <p:txBody>
          <a:bodyPr vert="horz" wrap="square" lIns="90000" tIns="46800" rIns="90000" bIns="4680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zh-CN" altLang="en-US" sz="1800" b="1" i="0" u="none" strike="noStrike" cap="none" normalizeH="0" baseline="0" dirty="0" smtClean="0">
                <a:ln>
                  <a:noFill/>
                </a:ln>
                <a:solidFill>
                  <a:schemeClr val="bg1"/>
                </a:solidFill>
                <a:effectLst/>
                <a:latin typeface="微软雅黑" pitchFamily="34" charset="-122"/>
                <a:ea typeface="微软雅黑" pitchFamily="34" charset="-122"/>
                <a:cs typeface="楷体"/>
              </a:rPr>
              <a:t>待提升项</a:t>
            </a: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228600" y="76200"/>
            <a:ext cx="7696200" cy="838200"/>
          </a:xfrm>
        </p:spPr>
        <p:txBody>
          <a:bodyPr/>
          <a:lstStyle/>
          <a:p>
            <a:pPr eaLnBrk="1" hangingPunct="1"/>
            <a:r>
              <a:rPr lang="zh-CN" altLang="en-US" dirty="0" smtClean="0">
                <a:latin typeface="微软雅黑" pitchFamily="34" charset="-122"/>
                <a:ea typeface="微软雅黑" pitchFamily="34" charset="-122"/>
              </a:rPr>
              <a:t>专业领域专长和不足（结合通道能力标准）</a:t>
            </a:r>
          </a:p>
        </p:txBody>
      </p:sp>
      <p:sp>
        <p:nvSpPr>
          <p:cNvPr id="7171" name="Rectangle 3"/>
          <p:cNvSpPr>
            <a:spLocks noGrp="1" noChangeArrowheads="1"/>
          </p:cNvSpPr>
          <p:nvPr>
            <p:ph type="body" idx="1"/>
          </p:nvPr>
        </p:nvSpPr>
        <p:spPr>
          <a:xfrm>
            <a:off x="685800" y="1219200"/>
            <a:ext cx="7543800" cy="4191000"/>
          </a:xfrm>
        </p:spPr>
        <p:txBody>
          <a:bodyPr/>
          <a:lstStyle/>
          <a:p>
            <a:pPr eaLnBrk="1" hangingPunct="1"/>
            <a:r>
              <a:rPr lang="zh-CN" altLang="en-US" dirty="0" smtClean="0">
                <a:latin typeface="微软雅黑" pitchFamily="34" charset="-122"/>
                <a:ea typeface="微软雅黑" pitchFamily="34" charset="-122"/>
              </a:rPr>
              <a:t> 知识的分享与传承</a:t>
            </a:r>
            <a:endParaRPr lang="en-US" altLang="zh-CN" dirty="0" smtClean="0">
              <a:latin typeface="微软雅黑" pitchFamily="34" charset="-122"/>
              <a:ea typeface="微软雅黑" pitchFamily="34" charset="-122"/>
            </a:endParaRPr>
          </a:p>
          <a:p>
            <a:pPr lvl="1" eaLnBrk="1" hangingPunct="1"/>
            <a:endParaRPr lang="en-US" altLang="zh-CN" b="0" dirty="0" smtClean="0">
              <a:latin typeface="微软雅黑" pitchFamily="34" charset="-122"/>
              <a:ea typeface="微软雅黑" pitchFamily="34" charset="-122"/>
            </a:endParaRPr>
          </a:p>
          <a:p>
            <a:pPr lvl="1" eaLnBrk="1" hangingPunct="1"/>
            <a:r>
              <a:rPr lang="zh-CN" altLang="en-US" b="0" dirty="0" smtClean="0">
                <a:latin typeface="微软雅黑" pitchFamily="34" charset="-122"/>
                <a:ea typeface="微软雅黑" pitchFamily="34" charset="-122"/>
              </a:rPr>
              <a:t>组内分享原创课程</a:t>
            </a:r>
            <a:r>
              <a:rPr lang="en-US" altLang="zh-CN" b="0" dirty="0" smtClean="0">
                <a:latin typeface="微软雅黑" pitchFamily="34" charset="-122"/>
                <a:ea typeface="微软雅黑" pitchFamily="34" charset="-122"/>
              </a:rPr>
              <a:t>《CE</a:t>
            </a:r>
            <a:r>
              <a:rPr lang="zh-CN" altLang="en-US" b="0" dirty="0" smtClean="0">
                <a:latin typeface="微软雅黑" pitchFamily="34" charset="-122"/>
                <a:ea typeface="微软雅黑" pitchFamily="34" charset="-122"/>
              </a:rPr>
              <a:t>引擎</a:t>
            </a:r>
            <a:r>
              <a:rPr lang="en-US" altLang="zh-CN" b="0" dirty="0" smtClean="0">
                <a:latin typeface="微软雅黑" pitchFamily="34" charset="-122"/>
                <a:ea typeface="微软雅黑" pitchFamily="34" charset="-122"/>
              </a:rPr>
              <a:t>LUA</a:t>
            </a:r>
            <a:r>
              <a:rPr lang="zh-CN" altLang="en-US" b="0" dirty="0" smtClean="0">
                <a:latin typeface="微软雅黑" pitchFamily="34" charset="-122"/>
                <a:ea typeface="微软雅黑" pitchFamily="34" charset="-122"/>
              </a:rPr>
              <a:t>封装</a:t>
            </a:r>
            <a:r>
              <a:rPr lang="en-US" altLang="zh-CN" b="0" dirty="0" smtClean="0">
                <a:latin typeface="微软雅黑" pitchFamily="34" charset="-122"/>
                <a:ea typeface="微软雅黑" pitchFamily="34" charset="-122"/>
              </a:rPr>
              <a:t>》</a:t>
            </a:r>
          </a:p>
          <a:p>
            <a:pPr lvl="1" eaLnBrk="1" hangingPunct="1"/>
            <a:r>
              <a:rPr lang="zh-CN" altLang="en-US" b="0" dirty="0" smtClean="0">
                <a:latin typeface="微软雅黑" pitchFamily="34" charset="-122"/>
                <a:ea typeface="微软雅黑" pitchFamily="34" charset="-122"/>
              </a:rPr>
              <a:t>组内分享场景物件系统的设计</a:t>
            </a:r>
            <a:endParaRPr lang="en-US" altLang="zh-CN" b="0" dirty="0" smtClean="0">
              <a:latin typeface="微软雅黑" pitchFamily="34" charset="-122"/>
              <a:ea typeface="微软雅黑" pitchFamily="34" charset="-122"/>
            </a:endParaRPr>
          </a:p>
          <a:p>
            <a:pPr lvl="1" eaLnBrk="1" hangingPunct="1"/>
            <a:r>
              <a:rPr lang="en-US" altLang="zh-CN" b="0" dirty="0" smtClean="0">
                <a:latin typeface="微软雅黑" pitchFamily="34" charset="-122"/>
                <a:ea typeface="微软雅黑" pitchFamily="34" charset="-122"/>
              </a:rPr>
              <a:t>KM</a:t>
            </a:r>
            <a:r>
              <a:rPr lang="zh-CN" altLang="en-US" b="0" dirty="0" smtClean="0">
                <a:latin typeface="微软雅黑" pitchFamily="34" charset="-122"/>
                <a:ea typeface="微软雅黑" pitchFamily="34" charset="-122"/>
              </a:rPr>
              <a:t>分享</a:t>
            </a:r>
            <a:r>
              <a:rPr lang="en-US" altLang="zh-CN" b="0" dirty="0" smtClean="0">
                <a:latin typeface="微软雅黑" pitchFamily="34" charset="-122"/>
                <a:ea typeface="微软雅黑" pitchFamily="34" charset="-122"/>
              </a:rPr>
              <a:t>《</a:t>
            </a:r>
            <a:r>
              <a:rPr lang="en-US" b="0" dirty="0" smtClean="0">
                <a:latin typeface="微软雅黑" pitchFamily="34" charset="-122"/>
                <a:ea typeface="微软雅黑" pitchFamily="34" charset="-122"/>
              </a:rPr>
              <a:t> LUA</a:t>
            </a:r>
            <a:r>
              <a:rPr lang="zh-CN" altLang="en-US" b="0" dirty="0" smtClean="0">
                <a:latin typeface="微软雅黑" pitchFamily="34" charset="-122"/>
                <a:ea typeface="微软雅黑" pitchFamily="34" charset="-122"/>
              </a:rPr>
              <a:t>中的</a:t>
            </a:r>
            <a:r>
              <a:rPr lang="en-US" b="0" dirty="0" err="1" smtClean="0">
                <a:latin typeface="微软雅黑" pitchFamily="34" charset="-122"/>
                <a:ea typeface="微软雅黑" pitchFamily="34" charset="-122"/>
              </a:rPr>
              <a:t>userdata</a:t>
            </a:r>
            <a:r>
              <a:rPr lang="zh-CN" altLang="en-US" b="0" dirty="0" smtClean="0">
                <a:latin typeface="微软雅黑" pitchFamily="34" charset="-122"/>
                <a:ea typeface="微软雅黑" pitchFamily="34" charset="-122"/>
              </a:rPr>
              <a:t>的进阶用法</a:t>
            </a:r>
            <a:r>
              <a:rPr lang="en-US" altLang="zh-CN" b="0" dirty="0" smtClean="0">
                <a:latin typeface="微软雅黑" pitchFamily="34" charset="-122"/>
                <a:ea typeface="微软雅黑" pitchFamily="34" charset="-122"/>
              </a:rPr>
              <a:t>》</a:t>
            </a:r>
            <a:r>
              <a:rPr lang="zh-CN" altLang="en-US" b="0" dirty="0" smtClean="0">
                <a:latin typeface="微软雅黑" pitchFamily="34" charset="-122"/>
                <a:ea typeface="微软雅黑" pitchFamily="34" charset="-122"/>
              </a:rPr>
              <a:t>：</a:t>
            </a:r>
            <a:endParaRPr lang="en-US" altLang="zh-CN" b="0" dirty="0" smtClean="0">
              <a:latin typeface="微软雅黑" pitchFamily="34" charset="-122"/>
              <a:ea typeface="微软雅黑" pitchFamily="34" charset="-122"/>
            </a:endParaRPr>
          </a:p>
          <a:p>
            <a:pPr lvl="1" eaLnBrk="1" hangingPunct="1"/>
            <a:r>
              <a:rPr lang="en-US" altLang="zh-CN" b="0" dirty="0" smtClean="0">
                <a:latin typeface="+mn-ea"/>
                <a:hlinkClick r:id="rId3"/>
              </a:rPr>
              <a:t>http://km.oa.com/group/11892/articles/show/198557</a:t>
            </a:r>
            <a:endParaRPr lang="en-US" altLang="zh-CN" b="0" dirty="0" smtClean="0">
              <a:latin typeface="+mn-ea"/>
            </a:endParaRPr>
          </a:p>
          <a:p>
            <a:pPr lvl="1" eaLnBrk="1" hangingPunct="1"/>
            <a:r>
              <a:rPr lang="en-US" altLang="zh-CN" b="0" dirty="0" smtClean="0">
                <a:latin typeface="微软雅黑" pitchFamily="34" charset="-122"/>
                <a:ea typeface="微软雅黑" pitchFamily="34" charset="-122"/>
              </a:rPr>
              <a:t>KM</a:t>
            </a:r>
            <a:r>
              <a:rPr lang="zh-CN" altLang="en-US" b="0" dirty="0" smtClean="0">
                <a:latin typeface="微软雅黑" pitchFamily="34" charset="-122"/>
                <a:ea typeface="微软雅黑" pitchFamily="34" charset="-122"/>
              </a:rPr>
              <a:t>分享</a:t>
            </a:r>
            <a:r>
              <a:rPr lang="en-US" altLang="zh-CN" b="0" dirty="0" smtClean="0">
                <a:latin typeface="微软雅黑" pitchFamily="34" charset="-122"/>
                <a:ea typeface="微软雅黑" pitchFamily="34" charset="-122"/>
              </a:rPr>
              <a:t>《</a:t>
            </a:r>
            <a:r>
              <a:rPr lang="en-US" b="0" dirty="0" smtClean="0">
                <a:latin typeface="微软雅黑" pitchFamily="34" charset="-122"/>
                <a:ea typeface="微软雅黑" pitchFamily="34" charset="-122"/>
              </a:rPr>
              <a:t>CryEngine3</a:t>
            </a:r>
            <a:r>
              <a:rPr lang="zh-CN" altLang="en-US" b="0" dirty="0" smtClean="0">
                <a:latin typeface="微软雅黑" pitchFamily="34" charset="-122"/>
                <a:ea typeface="微软雅黑" pitchFamily="34" charset="-122"/>
              </a:rPr>
              <a:t>的</a:t>
            </a:r>
            <a:r>
              <a:rPr lang="en-US" b="0" dirty="0" smtClean="0">
                <a:latin typeface="微软雅黑" pitchFamily="34" charset="-122"/>
                <a:ea typeface="微软雅黑" pitchFamily="34" charset="-122"/>
              </a:rPr>
              <a:t>LUA</a:t>
            </a:r>
            <a:r>
              <a:rPr lang="zh-CN" altLang="en-US" b="0" dirty="0" smtClean="0">
                <a:latin typeface="微软雅黑" pitchFamily="34" charset="-122"/>
                <a:ea typeface="微软雅黑" pitchFamily="34" charset="-122"/>
              </a:rPr>
              <a:t>框架分享</a:t>
            </a:r>
            <a:r>
              <a:rPr lang="en-US" altLang="zh-CN" b="0" dirty="0" smtClean="0">
                <a:latin typeface="微软雅黑" pitchFamily="34" charset="-122"/>
                <a:ea typeface="微软雅黑" pitchFamily="34" charset="-122"/>
              </a:rPr>
              <a:t>》</a:t>
            </a:r>
            <a:r>
              <a:rPr lang="zh-CN" altLang="en-US" b="0" dirty="0" smtClean="0">
                <a:latin typeface="微软雅黑" pitchFamily="34" charset="-122"/>
                <a:ea typeface="微软雅黑" pitchFamily="34" charset="-122"/>
              </a:rPr>
              <a:t>：</a:t>
            </a:r>
            <a:endParaRPr lang="en-US" altLang="zh-CN" b="0" dirty="0" smtClean="0">
              <a:latin typeface="微软雅黑" pitchFamily="34" charset="-122"/>
              <a:ea typeface="微软雅黑" pitchFamily="34" charset="-122"/>
            </a:endParaRPr>
          </a:p>
          <a:p>
            <a:pPr lvl="1" eaLnBrk="1" hangingPunct="1"/>
            <a:r>
              <a:rPr lang="en-US" altLang="zh-CN" b="0" dirty="0" smtClean="0">
                <a:latin typeface="+mn-ea"/>
                <a:hlinkClick r:id="rId4"/>
              </a:rPr>
              <a:t>http://km.oa.com/group/11892/articles/show/193069</a:t>
            </a:r>
            <a:endParaRPr lang="en-US" altLang="zh-CN" b="0" dirty="0" smtClean="0">
              <a:latin typeface="+mn-ea"/>
            </a:endParaRPr>
          </a:p>
          <a:p>
            <a:pPr lvl="1" eaLnBrk="1" hangingPunct="1"/>
            <a:r>
              <a:rPr lang="en-US" altLang="zh-CN" b="0" dirty="0" smtClean="0">
                <a:latin typeface="微软雅黑" pitchFamily="34" charset="-122"/>
                <a:ea typeface="微软雅黑" pitchFamily="34" charset="-122"/>
              </a:rPr>
              <a:t>KM</a:t>
            </a:r>
            <a:r>
              <a:rPr lang="zh-CN" altLang="en-US" b="0" dirty="0" smtClean="0">
                <a:latin typeface="微软雅黑" pitchFamily="34" charset="-122"/>
                <a:ea typeface="微软雅黑" pitchFamily="34" charset="-122"/>
              </a:rPr>
              <a:t>分享</a:t>
            </a:r>
            <a:r>
              <a:rPr lang="en-US" altLang="zh-CN" b="0" dirty="0" smtClean="0">
                <a:latin typeface="微软雅黑" pitchFamily="34" charset="-122"/>
                <a:ea typeface="微软雅黑" pitchFamily="34" charset="-122"/>
              </a:rPr>
              <a:t>《</a:t>
            </a:r>
            <a:r>
              <a:rPr lang="en-US" b="0" dirty="0" smtClean="0">
                <a:latin typeface="微软雅黑" pitchFamily="34" charset="-122"/>
                <a:ea typeface="微软雅黑" pitchFamily="34" charset="-122"/>
              </a:rPr>
              <a:t> LUA</a:t>
            </a:r>
            <a:r>
              <a:rPr lang="zh-CN" altLang="en-US" b="0" dirty="0" smtClean="0">
                <a:latin typeface="微软雅黑" pitchFamily="34" charset="-122"/>
                <a:ea typeface="微软雅黑" pitchFamily="34" charset="-122"/>
              </a:rPr>
              <a:t>中注册类的任意成员函数</a:t>
            </a:r>
            <a:r>
              <a:rPr lang="en-US" altLang="zh-CN" b="0" dirty="0" smtClean="0">
                <a:latin typeface="微软雅黑" pitchFamily="34" charset="-122"/>
                <a:ea typeface="微软雅黑" pitchFamily="34" charset="-122"/>
              </a:rPr>
              <a:t>》</a:t>
            </a:r>
            <a:r>
              <a:rPr lang="zh-CN" altLang="en-US" b="0" dirty="0" smtClean="0">
                <a:latin typeface="微软雅黑" pitchFamily="34" charset="-122"/>
                <a:ea typeface="微软雅黑" pitchFamily="34" charset="-122"/>
              </a:rPr>
              <a:t>：</a:t>
            </a:r>
            <a:endParaRPr lang="en-US" altLang="zh-CN" b="0" dirty="0" smtClean="0">
              <a:latin typeface="微软雅黑" pitchFamily="34" charset="-122"/>
              <a:ea typeface="微软雅黑" pitchFamily="34" charset="-122"/>
            </a:endParaRPr>
          </a:p>
          <a:p>
            <a:pPr lvl="1" eaLnBrk="1" hangingPunct="1"/>
            <a:r>
              <a:rPr lang="en-US" altLang="zh-CN" b="0" dirty="0" smtClean="0">
                <a:latin typeface="+mn-ea"/>
                <a:hlinkClick r:id="rId5"/>
              </a:rPr>
              <a:t>http://km.oa.com/group/11892/articles/show/192023</a:t>
            </a:r>
            <a:endParaRPr lang="zh-CN" altLang="en-US" sz="1600" b="0" dirty="0">
              <a:latin typeface="宋体" panose="02010600030101010101" pitchFamily="2" charset="-122"/>
              <a:cs typeface="+mn-cs"/>
            </a:endParaRPr>
          </a:p>
          <a:p>
            <a:pPr eaLnBrk="1" hangingPunct="1">
              <a:defRPr/>
            </a:pPr>
            <a:endParaRPr lang="zh-CN" altLang="en-US" sz="1600" dirty="0" smtClean="0">
              <a:latin typeface="宋体" panose="02010600030101010101" pitchFamily="2" charset="-122"/>
            </a:endParaRPr>
          </a:p>
          <a:p>
            <a:pPr eaLnBrk="1" hangingPunct="1">
              <a:defRPr/>
            </a:pPr>
            <a:endParaRPr lang="zh-CN" altLang="en-US" sz="1600" dirty="0" smtClean="0">
              <a:latin typeface="宋体" panose="02010600030101010101" pitchFamily="2" charset="-122"/>
            </a:endParaRPr>
          </a:p>
          <a:p>
            <a:pPr eaLnBrk="1" hangingPunct="1">
              <a:buFontTx/>
              <a:buNone/>
              <a:defRPr/>
            </a:pPr>
            <a:endParaRPr lang="zh-CN" altLang="en-US" sz="1600" dirty="0" smtClean="0">
              <a:latin typeface="宋体" panose="02010600030101010101" pitchFamily="2" charset="-122"/>
            </a:endParaRPr>
          </a:p>
        </p:txBody>
      </p:sp>
      <p:sp>
        <p:nvSpPr>
          <p:cNvPr id="4" name="圆角矩形 3"/>
          <p:cNvSpPr/>
          <p:nvPr/>
        </p:nvSpPr>
        <p:spPr bwMode="auto">
          <a:xfrm>
            <a:off x="1066800" y="1295400"/>
            <a:ext cx="4953000" cy="411036"/>
          </a:xfrm>
          <a:prstGeom prst="roundRect">
            <a:avLst/>
          </a:prstGeom>
          <a:solidFill>
            <a:srgbClr val="00B0F0"/>
          </a:solidFill>
          <a:ln w="9525" cap="flat" cmpd="sng" algn="ctr">
            <a:noFill/>
            <a:prstDash val="solid"/>
            <a:round/>
            <a:headEnd type="none" w="med" len="med"/>
            <a:tailEnd type="none" w="med" len="med"/>
          </a:ln>
          <a:effectLst>
            <a:outerShdw dist="53882" dir="2700000" algn="ctr" rotWithShape="0">
              <a:srgbClr val="969696"/>
            </a:outerShdw>
          </a:effectLst>
        </p:spPr>
        <p:txBody>
          <a:bodyPr vert="horz" wrap="square" lIns="90000" tIns="46800" rIns="90000" bIns="46800" numCol="1" rtlCol="0" anchor="t" anchorCtr="0" compatLnSpc="1">
            <a:prstTxWarp prst="textNoShape">
              <a:avLst/>
            </a:prstTxWarp>
            <a:spAutoFit/>
          </a:bodyPr>
          <a:lstStyle/>
          <a:p>
            <a:r>
              <a:rPr lang="zh-CN" altLang="en-US" sz="1800" dirty="0" smtClean="0">
                <a:solidFill>
                  <a:schemeClr val="bg1"/>
                </a:solidFill>
                <a:latin typeface="微软雅黑" pitchFamily="34" charset="-122"/>
                <a:ea typeface="微软雅黑" pitchFamily="34" charset="-122"/>
                <a:cs typeface="楷体"/>
              </a:rPr>
              <a:t>知识分享和传承</a:t>
            </a: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228600" y="76200"/>
            <a:ext cx="7696200" cy="838200"/>
          </a:xfrm>
        </p:spPr>
        <p:txBody>
          <a:bodyPr/>
          <a:lstStyle/>
          <a:p>
            <a:pPr eaLnBrk="1" hangingPunct="1"/>
            <a:r>
              <a:rPr lang="zh-CN" altLang="en-US" dirty="0" smtClean="0">
                <a:latin typeface="微软雅黑" pitchFamily="34" charset="-122"/>
                <a:ea typeface="微软雅黑" pitchFamily="34" charset="-122"/>
              </a:rPr>
              <a:t>专业领域专长和不足（结合通道能力标准）</a:t>
            </a:r>
          </a:p>
        </p:txBody>
      </p:sp>
      <p:sp>
        <p:nvSpPr>
          <p:cNvPr id="7171" name="Rectangle 3"/>
          <p:cNvSpPr>
            <a:spLocks noGrp="1" noChangeArrowheads="1"/>
          </p:cNvSpPr>
          <p:nvPr>
            <p:ph type="body" idx="1"/>
          </p:nvPr>
        </p:nvSpPr>
        <p:spPr>
          <a:xfrm>
            <a:off x="685800" y="1219200"/>
            <a:ext cx="7543800" cy="4191000"/>
          </a:xfrm>
        </p:spPr>
        <p:txBody>
          <a:bodyPr/>
          <a:lstStyle/>
          <a:p>
            <a:pPr eaLnBrk="1" hangingPunct="1"/>
            <a:r>
              <a:rPr lang="zh-CN" altLang="en-US" dirty="0" smtClean="0">
                <a:latin typeface="微软雅黑" pitchFamily="34" charset="-122"/>
                <a:ea typeface="微软雅黑" pitchFamily="34" charset="-122"/>
              </a:rPr>
              <a:t>    专业课程的讲授</a:t>
            </a:r>
            <a:endParaRPr lang="en-US" altLang="zh-CN" dirty="0" smtClean="0">
              <a:latin typeface="微软雅黑" pitchFamily="34" charset="-122"/>
              <a:ea typeface="微软雅黑" pitchFamily="34" charset="-122"/>
            </a:endParaRPr>
          </a:p>
          <a:p>
            <a:pPr lvl="1" eaLnBrk="1" hangingPunct="1"/>
            <a:endParaRPr lang="en-US" altLang="zh-CN" b="0" dirty="0" smtClean="0">
              <a:latin typeface="微软雅黑" pitchFamily="34" charset="-122"/>
              <a:ea typeface="微软雅黑" pitchFamily="34" charset="-122"/>
            </a:endParaRPr>
          </a:p>
          <a:p>
            <a:pPr lvl="1" eaLnBrk="1" hangingPunct="1"/>
            <a:r>
              <a:rPr lang="en-US" altLang="zh-CN" b="0" dirty="0" smtClean="0">
                <a:latin typeface="微软雅黑" pitchFamily="34" charset="-122"/>
                <a:ea typeface="微软雅黑" pitchFamily="34" charset="-122"/>
              </a:rPr>
              <a:t>BU</a:t>
            </a:r>
            <a:r>
              <a:rPr lang="zh-CN" altLang="en-US" b="0" dirty="0" smtClean="0">
                <a:latin typeface="微软雅黑" pitchFamily="34" charset="-122"/>
                <a:ea typeface="微软雅黑" pitchFamily="34" charset="-122"/>
              </a:rPr>
              <a:t>内课程分享场景物件系统的设计</a:t>
            </a:r>
            <a:endParaRPr lang="en-US" altLang="zh-CN" b="0" dirty="0" smtClean="0">
              <a:latin typeface="微软雅黑" pitchFamily="34" charset="-122"/>
              <a:ea typeface="微软雅黑" pitchFamily="34" charset="-122"/>
            </a:endParaRPr>
          </a:p>
          <a:p>
            <a:pPr lvl="1" eaLnBrk="1" hangingPunct="1"/>
            <a:endParaRPr lang="en-US" altLang="zh-CN" b="0" dirty="0" smtClean="0">
              <a:latin typeface="微软雅黑" pitchFamily="34" charset="-122"/>
              <a:ea typeface="微软雅黑" pitchFamily="34" charset="-122"/>
            </a:endParaRPr>
          </a:p>
          <a:p>
            <a:pPr eaLnBrk="1" hangingPunct="1"/>
            <a:r>
              <a:rPr lang="zh-CN" altLang="en-US" dirty="0" smtClean="0">
                <a:latin typeface="微软雅黑" pitchFamily="34" charset="-122"/>
                <a:ea typeface="微软雅黑" pitchFamily="34" charset="-122"/>
              </a:rPr>
              <a:t>     流程</a:t>
            </a:r>
            <a:r>
              <a:rPr lang="en-US" altLang="zh-CN" dirty="0" smtClean="0">
                <a:latin typeface="微软雅黑" pitchFamily="34" charset="-122"/>
                <a:ea typeface="微软雅黑" pitchFamily="34" charset="-122"/>
              </a:rPr>
              <a:t>/</a:t>
            </a:r>
            <a:r>
              <a:rPr lang="zh-CN" altLang="en-US" dirty="0" smtClean="0">
                <a:latin typeface="微软雅黑" pitchFamily="34" charset="-122"/>
                <a:ea typeface="微软雅黑" pitchFamily="34" charset="-122"/>
              </a:rPr>
              <a:t>方法</a:t>
            </a:r>
            <a:r>
              <a:rPr lang="en-US" altLang="zh-CN" dirty="0" smtClean="0">
                <a:latin typeface="微软雅黑" pitchFamily="34" charset="-122"/>
                <a:ea typeface="微软雅黑" pitchFamily="34" charset="-122"/>
              </a:rPr>
              <a:t>/</a:t>
            </a:r>
            <a:r>
              <a:rPr lang="zh-CN" altLang="en-US" dirty="0" smtClean="0">
                <a:latin typeface="微软雅黑" pitchFamily="34" charset="-122"/>
                <a:ea typeface="微软雅黑" pitchFamily="34" charset="-122"/>
              </a:rPr>
              <a:t>工具的优化</a:t>
            </a:r>
            <a:endParaRPr lang="en-US" altLang="zh-CN" dirty="0" smtClean="0">
              <a:latin typeface="微软雅黑" pitchFamily="34" charset="-122"/>
              <a:ea typeface="微软雅黑" pitchFamily="34" charset="-122"/>
            </a:endParaRPr>
          </a:p>
          <a:p>
            <a:pPr lvl="1" eaLnBrk="1" hangingPunct="1"/>
            <a:endParaRPr lang="en-US" altLang="zh-CN" b="0" dirty="0" smtClean="0">
              <a:latin typeface="微软雅黑" pitchFamily="34" charset="-122"/>
              <a:ea typeface="微软雅黑" pitchFamily="34" charset="-122"/>
            </a:endParaRPr>
          </a:p>
          <a:p>
            <a:pPr lvl="1" eaLnBrk="1" hangingPunct="1"/>
            <a:r>
              <a:rPr lang="zh-CN" altLang="en-US" b="0" dirty="0" smtClean="0">
                <a:latin typeface="微软雅黑" pitchFamily="34" charset="-122"/>
                <a:ea typeface="微软雅黑" pitchFamily="34" charset="-122"/>
              </a:rPr>
              <a:t>通过物件系统的迭代，组件化提高开发效率，</a:t>
            </a:r>
            <a:r>
              <a:rPr lang="en-US" altLang="zh-CN" b="0" dirty="0" smtClean="0">
                <a:latin typeface="微软雅黑" pitchFamily="34" charset="-122"/>
                <a:ea typeface="微软雅黑" pitchFamily="34" charset="-122"/>
              </a:rPr>
              <a:t>archetype</a:t>
            </a:r>
            <a:r>
              <a:rPr lang="zh-CN" altLang="en-US" b="0" dirty="0" smtClean="0">
                <a:latin typeface="微软雅黑" pitchFamily="34" charset="-122"/>
                <a:ea typeface="微软雅黑" pitchFamily="34" charset="-122"/>
              </a:rPr>
              <a:t>不断降低迭代成本，后期场景设计师几乎无返工现象</a:t>
            </a:r>
            <a:endParaRPr lang="en-US" altLang="zh-CN" b="0" dirty="0" smtClean="0">
              <a:latin typeface="微软雅黑" pitchFamily="34" charset="-122"/>
              <a:ea typeface="微软雅黑" pitchFamily="34" charset="-122"/>
            </a:endParaRPr>
          </a:p>
          <a:p>
            <a:pPr lvl="1" eaLnBrk="1" hangingPunct="1"/>
            <a:r>
              <a:rPr lang="zh-CN" altLang="en-US" b="0" dirty="0" smtClean="0">
                <a:latin typeface="微软雅黑" pitchFamily="34" charset="-122"/>
                <a:ea typeface="微软雅黑" pitchFamily="34" charset="-122"/>
              </a:rPr>
              <a:t>成功将物件系统推广到角色组的</a:t>
            </a:r>
            <a:r>
              <a:rPr lang="en-US" altLang="zh-CN" b="0" dirty="0" smtClean="0">
                <a:latin typeface="微软雅黑" pitchFamily="34" charset="-122"/>
                <a:ea typeface="微软雅黑" pitchFamily="34" charset="-122"/>
              </a:rPr>
              <a:t>item</a:t>
            </a:r>
            <a:r>
              <a:rPr lang="zh-CN" altLang="en-US" b="0" dirty="0" smtClean="0">
                <a:latin typeface="微软雅黑" pitchFamily="34" charset="-122"/>
                <a:ea typeface="微软雅黑" pitchFamily="34" charset="-122"/>
              </a:rPr>
              <a:t>逻辑的使用</a:t>
            </a:r>
            <a:endParaRPr lang="en-US" altLang="zh-CN" b="0" dirty="0" smtClean="0">
              <a:latin typeface="微软雅黑" pitchFamily="34" charset="-122"/>
              <a:ea typeface="微软雅黑" pitchFamily="34" charset="-122"/>
            </a:endParaRPr>
          </a:p>
          <a:p>
            <a:pPr lvl="1" eaLnBrk="1" hangingPunct="1"/>
            <a:r>
              <a:rPr lang="zh-CN" altLang="en-US" b="0" dirty="0" smtClean="0">
                <a:latin typeface="微软雅黑" pitchFamily="34" charset="-122"/>
                <a:ea typeface="微软雅黑" pitchFamily="34" charset="-122"/>
              </a:rPr>
              <a:t>数据分为静态动态思路优化了早期封装的动画系统，把静态数据共享，每个副本节约</a:t>
            </a:r>
            <a:r>
              <a:rPr lang="en-US" altLang="zh-CN" b="0" dirty="0" smtClean="0">
                <a:latin typeface="微软雅黑" pitchFamily="34" charset="-122"/>
                <a:ea typeface="微软雅黑" pitchFamily="34" charset="-122"/>
              </a:rPr>
              <a:t>30M</a:t>
            </a:r>
            <a:r>
              <a:rPr lang="zh-CN" altLang="en-US" b="0" dirty="0" smtClean="0">
                <a:latin typeface="微软雅黑" pitchFamily="34" charset="-122"/>
                <a:ea typeface="微软雅黑" pitchFamily="34" charset="-122"/>
              </a:rPr>
              <a:t>，同时学习了单进程多副本框架</a:t>
            </a:r>
            <a:endParaRPr lang="en-US" altLang="zh-CN" b="0" dirty="0" smtClean="0">
              <a:latin typeface="微软雅黑" pitchFamily="34" charset="-122"/>
              <a:ea typeface="微软雅黑" pitchFamily="34" charset="-122"/>
            </a:endParaRPr>
          </a:p>
          <a:p>
            <a:pPr lvl="1" eaLnBrk="1" hangingPunct="1"/>
            <a:r>
              <a:rPr lang="zh-CN" altLang="en-US" b="0" dirty="0" smtClean="0">
                <a:latin typeface="微软雅黑" pitchFamily="34" charset="-122"/>
                <a:ea typeface="微软雅黑" pitchFamily="34" charset="-122"/>
              </a:rPr>
              <a:t>逻辑实现分层的思路推动怪物的一些系统开发</a:t>
            </a:r>
            <a:endParaRPr lang="en-US" altLang="zh-CN" b="0" dirty="0" smtClean="0">
              <a:latin typeface="微软雅黑" pitchFamily="34" charset="-122"/>
              <a:ea typeface="微软雅黑" pitchFamily="34" charset="-122"/>
            </a:endParaRPr>
          </a:p>
          <a:p>
            <a:pPr eaLnBrk="1" hangingPunct="1">
              <a:defRPr/>
            </a:pPr>
            <a:endParaRPr lang="zh-CN" altLang="en-US" sz="1600" dirty="0" smtClean="0">
              <a:latin typeface="宋体" panose="02010600030101010101" pitchFamily="2" charset="-122"/>
            </a:endParaRPr>
          </a:p>
          <a:p>
            <a:pPr eaLnBrk="1" hangingPunct="1">
              <a:defRPr/>
            </a:pPr>
            <a:endParaRPr lang="zh-CN" altLang="en-US" sz="1600" dirty="0" smtClean="0">
              <a:latin typeface="宋体" panose="02010600030101010101" pitchFamily="2" charset="-122"/>
            </a:endParaRPr>
          </a:p>
          <a:p>
            <a:pPr eaLnBrk="1" hangingPunct="1">
              <a:buFontTx/>
              <a:buNone/>
              <a:defRPr/>
            </a:pPr>
            <a:endParaRPr lang="zh-CN" altLang="en-US" sz="1600" dirty="0" smtClean="0">
              <a:latin typeface="宋体" panose="02010600030101010101" pitchFamily="2" charset="-122"/>
            </a:endParaRPr>
          </a:p>
        </p:txBody>
      </p:sp>
      <p:sp>
        <p:nvSpPr>
          <p:cNvPr id="4" name="圆角矩形 3"/>
          <p:cNvSpPr/>
          <p:nvPr/>
        </p:nvSpPr>
        <p:spPr bwMode="auto">
          <a:xfrm>
            <a:off x="1066800" y="1295400"/>
            <a:ext cx="4953000" cy="411036"/>
          </a:xfrm>
          <a:prstGeom prst="roundRect">
            <a:avLst/>
          </a:prstGeom>
          <a:solidFill>
            <a:srgbClr val="00B0F0"/>
          </a:solidFill>
          <a:ln w="9525" cap="flat" cmpd="sng" algn="ctr">
            <a:noFill/>
            <a:prstDash val="solid"/>
            <a:round/>
            <a:headEnd type="none" w="med" len="med"/>
            <a:tailEnd type="none" w="med" len="med"/>
          </a:ln>
          <a:effectLst>
            <a:outerShdw dist="53882" dir="2700000" algn="ctr" rotWithShape="0">
              <a:srgbClr val="969696"/>
            </a:outerShdw>
          </a:effectLst>
        </p:spPr>
        <p:txBody>
          <a:bodyPr vert="horz" wrap="square" lIns="90000" tIns="46800" rIns="90000" bIns="46800" numCol="1" rtlCol="0" anchor="t" anchorCtr="0" compatLnSpc="1">
            <a:prstTxWarp prst="textNoShape">
              <a:avLst/>
            </a:prstTxWarp>
            <a:spAutoFit/>
          </a:bodyPr>
          <a:lstStyle/>
          <a:p>
            <a:r>
              <a:rPr lang="zh-CN" altLang="en-US" sz="1800" dirty="0" smtClean="0">
                <a:solidFill>
                  <a:schemeClr val="bg1"/>
                </a:solidFill>
                <a:latin typeface="微软雅黑" pitchFamily="34" charset="-122"/>
                <a:ea typeface="微软雅黑" pitchFamily="34" charset="-122"/>
                <a:cs typeface="楷体"/>
              </a:rPr>
              <a:t>知识分享和传承</a:t>
            </a:r>
          </a:p>
        </p:txBody>
      </p:sp>
      <p:sp>
        <p:nvSpPr>
          <p:cNvPr id="5" name="圆角矩形 4"/>
          <p:cNvSpPr/>
          <p:nvPr/>
        </p:nvSpPr>
        <p:spPr bwMode="auto">
          <a:xfrm>
            <a:off x="1066800" y="2713164"/>
            <a:ext cx="4953000" cy="411036"/>
          </a:xfrm>
          <a:prstGeom prst="roundRect">
            <a:avLst/>
          </a:prstGeom>
          <a:solidFill>
            <a:srgbClr val="00B0F0"/>
          </a:solidFill>
          <a:ln w="9525" cap="flat" cmpd="sng" algn="ctr">
            <a:noFill/>
            <a:prstDash val="solid"/>
            <a:round/>
            <a:headEnd type="none" w="med" len="med"/>
            <a:tailEnd type="none" w="med" len="med"/>
          </a:ln>
          <a:effectLst>
            <a:outerShdw dist="53882" dir="2700000" algn="ctr" rotWithShape="0">
              <a:srgbClr val="969696"/>
            </a:outerShdw>
          </a:effectLst>
        </p:spPr>
        <p:txBody>
          <a:bodyPr vert="horz" wrap="square" lIns="90000" tIns="46800" rIns="90000" bIns="46800" numCol="1" rtlCol="0" anchor="t" anchorCtr="0" compatLnSpc="1">
            <a:prstTxWarp prst="textNoShape">
              <a:avLst/>
            </a:prstTxWarp>
            <a:spAutoFit/>
          </a:bodyPr>
          <a:lstStyle/>
          <a:p>
            <a:pPr eaLnBrk="1" hangingPunct="1"/>
            <a:r>
              <a:rPr lang="zh-CN" altLang="en-US" sz="1800" dirty="0" smtClean="0">
                <a:solidFill>
                  <a:schemeClr val="bg1"/>
                </a:solidFill>
                <a:latin typeface="微软雅黑" pitchFamily="34" charset="-122"/>
                <a:ea typeface="微软雅黑" pitchFamily="34" charset="-122"/>
              </a:rPr>
              <a:t>流程</a:t>
            </a:r>
            <a:r>
              <a:rPr lang="en-US" altLang="zh-CN" sz="1800" dirty="0" smtClean="0">
                <a:solidFill>
                  <a:schemeClr val="bg1"/>
                </a:solidFill>
                <a:latin typeface="微软雅黑" pitchFamily="34" charset="-122"/>
                <a:ea typeface="微软雅黑" pitchFamily="34" charset="-122"/>
              </a:rPr>
              <a:t>/</a:t>
            </a:r>
            <a:r>
              <a:rPr lang="zh-CN" altLang="en-US" sz="1800" dirty="0" smtClean="0">
                <a:solidFill>
                  <a:schemeClr val="bg1"/>
                </a:solidFill>
                <a:latin typeface="微软雅黑" pitchFamily="34" charset="-122"/>
                <a:ea typeface="微软雅黑" pitchFamily="34" charset="-122"/>
              </a:rPr>
              <a:t>方法</a:t>
            </a:r>
            <a:r>
              <a:rPr lang="en-US" altLang="zh-CN" sz="1800" dirty="0" smtClean="0">
                <a:solidFill>
                  <a:schemeClr val="bg1"/>
                </a:solidFill>
                <a:latin typeface="微软雅黑" pitchFamily="34" charset="-122"/>
                <a:ea typeface="微软雅黑" pitchFamily="34" charset="-122"/>
              </a:rPr>
              <a:t>/</a:t>
            </a:r>
            <a:r>
              <a:rPr lang="zh-CN" altLang="en-US" sz="1800" dirty="0" smtClean="0">
                <a:solidFill>
                  <a:schemeClr val="bg1"/>
                </a:solidFill>
                <a:latin typeface="微软雅黑" pitchFamily="34" charset="-122"/>
                <a:ea typeface="微软雅黑" pitchFamily="34" charset="-122"/>
              </a:rPr>
              <a:t>工具的优化</a:t>
            </a:r>
            <a:endParaRPr lang="en-US" altLang="zh-CN" sz="1800" dirty="0" smtClean="0">
              <a:solidFill>
                <a:schemeClr val="bg1"/>
              </a:solidFill>
              <a:latin typeface="微软雅黑" pitchFamily="34" charset="-122"/>
              <a:ea typeface="微软雅黑" pitchFamily="34" charset="-122"/>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228600" y="76200"/>
            <a:ext cx="6011863" cy="838200"/>
          </a:xfrm>
        </p:spPr>
        <p:txBody>
          <a:bodyPr/>
          <a:lstStyle/>
          <a:p>
            <a:pPr eaLnBrk="1" hangingPunct="1"/>
            <a:r>
              <a:rPr lang="zh-CN" altLang="en-US" dirty="0" smtClean="0">
                <a:latin typeface="微软雅黑" pitchFamily="34" charset="-122"/>
                <a:ea typeface="微软雅黑" pitchFamily="34" charset="-122"/>
              </a:rPr>
              <a:t>场景物件系统</a:t>
            </a:r>
            <a:r>
              <a:rPr lang="en-US" altLang="zh-CN" dirty="0" smtClean="0">
                <a:latin typeface="微软雅黑" pitchFamily="34" charset="-122"/>
                <a:ea typeface="微软雅黑" pitchFamily="34" charset="-122"/>
              </a:rPr>
              <a:t>-</a:t>
            </a:r>
            <a:r>
              <a:rPr lang="zh-CN" altLang="en-US" dirty="0" smtClean="0">
                <a:latin typeface="微软雅黑" pitchFamily="34" charset="-122"/>
                <a:ea typeface="微软雅黑" pitchFamily="34" charset="-122"/>
              </a:rPr>
              <a:t>灵活的组件模式</a:t>
            </a:r>
          </a:p>
        </p:txBody>
      </p:sp>
      <p:sp>
        <p:nvSpPr>
          <p:cNvPr id="9219" name="Rectangle 3"/>
          <p:cNvSpPr>
            <a:spLocks noGrp="1" noChangeArrowheads="1"/>
          </p:cNvSpPr>
          <p:nvPr>
            <p:ph type="body" idx="1"/>
          </p:nvPr>
        </p:nvSpPr>
        <p:spPr>
          <a:xfrm>
            <a:off x="685800" y="1219200"/>
            <a:ext cx="7315200" cy="4953000"/>
          </a:xfrm>
        </p:spPr>
        <p:txBody>
          <a:bodyPr/>
          <a:lstStyle/>
          <a:p>
            <a:pPr eaLnBrk="1" hangingPunct="1"/>
            <a:r>
              <a:rPr lang="en-US" altLang="zh-CN" dirty="0" smtClean="0">
                <a:latin typeface="微软雅黑" pitchFamily="34" charset="-122"/>
                <a:ea typeface="微软雅黑" pitchFamily="34" charset="-122"/>
              </a:rPr>
              <a:t>    </a:t>
            </a:r>
            <a:r>
              <a:rPr lang="en-US" altLang="zh-CN" dirty="0" smtClean="0">
                <a:latin typeface="微软雅黑" pitchFamily="34" charset="-122"/>
                <a:ea typeface="微软雅黑" pitchFamily="34" charset="-122"/>
              </a:rPr>
              <a:t>345</a:t>
            </a:r>
          </a:p>
          <a:p>
            <a:pPr eaLnBrk="1" hangingPunct="1"/>
            <a:endParaRPr lang="en-US" altLang="zh-CN" dirty="0" smtClean="0">
              <a:latin typeface="微软雅黑" pitchFamily="34" charset="-122"/>
              <a:ea typeface="微软雅黑" pitchFamily="34" charset="-122"/>
            </a:endParaRPr>
          </a:p>
          <a:p>
            <a:pPr lvl="1" eaLnBrk="1" hangingPunct="1"/>
            <a:r>
              <a:rPr lang="en-US" altLang="zh-CN" b="0" dirty="0" smtClean="0">
                <a:latin typeface="微软雅黑" pitchFamily="34" charset="-122"/>
                <a:ea typeface="微软雅黑" pitchFamily="34" charset="-122"/>
              </a:rPr>
              <a:t>A </a:t>
            </a:r>
            <a:r>
              <a:rPr lang="en-US" altLang="zh-CN" b="0" dirty="0" smtClean="0">
                <a:latin typeface="微软雅黑" pitchFamily="34" charset="-122"/>
                <a:ea typeface="微软雅黑" pitchFamily="34" charset="-122"/>
              </a:rPr>
              <a:t>= </a:t>
            </a:r>
          </a:p>
          <a:p>
            <a:pPr lvl="1" eaLnBrk="1" hangingPunct="1">
              <a:buNone/>
            </a:pPr>
            <a:r>
              <a:rPr lang="en-US" altLang="zh-CN" b="0" dirty="0" smtClean="0">
                <a:latin typeface="微软雅黑" pitchFamily="34" charset="-122"/>
                <a:ea typeface="微软雅黑" pitchFamily="34" charset="-122"/>
              </a:rPr>
              <a:t>	</a:t>
            </a:r>
            <a:r>
              <a:rPr lang="en-US" altLang="zh-CN" b="0" dirty="0" smtClean="0">
                <a:latin typeface="微软雅黑" pitchFamily="34" charset="-122"/>
                <a:ea typeface="微软雅黑" pitchFamily="34" charset="-122"/>
              </a:rPr>
              <a:t>{</a:t>
            </a:r>
          </a:p>
          <a:p>
            <a:pPr lvl="1" eaLnBrk="1" hangingPunct="1">
              <a:buNone/>
            </a:pPr>
            <a:r>
              <a:rPr lang="en-US" altLang="zh-CN" b="0" dirty="0" smtClean="0">
                <a:latin typeface="微软雅黑" pitchFamily="34" charset="-122"/>
                <a:ea typeface="微软雅黑" pitchFamily="34" charset="-122"/>
              </a:rPr>
              <a:t> </a:t>
            </a:r>
            <a:r>
              <a:rPr lang="en-US" altLang="zh-CN" b="0" dirty="0" smtClean="0">
                <a:latin typeface="微软雅黑" pitchFamily="34" charset="-122"/>
                <a:ea typeface="微软雅黑" pitchFamily="34" charset="-122"/>
              </a:rPr>
              <a:t>           properties = </a:t>
            </a:r>
          </a:p>
          <a:p>
            <a:pPr lvl="1" eaLnBrk="1" hangingPunct="1">
              <a:buNone/>
            </a:pPr>
            <a:r>
              <a:rPr lang="en-US" altLang="zh-CN" b="0" dirty="0" smtClean="0">
                <a:latin typeface="微软雅黑" pitchFamily="34" charset="-122"/>
                <a:ea typeface="微软雅黑" pitchFamily="34" charset="-122"/>
              </a:rPr>
              <a:t>	</a:t>
            </a:r>
            <a:r>
              <a:rPr lang="en-US" altLang="zh-CN" b="0" dirty="0" smtClean="0">
                <a:latin typeface="微软雅黑" pitchFamily="34" charset="-122"/>
                <a:ea typeface="微软雅黑" pitchFamily="34" charset="-122"/>
              </a:rPr>
              <a:t>	       {</a:t>
            </a:r>
            <a:endParaRPr lang="en-US" altLang="zh-CN" b="0" dirty="0" smtClean="0">
              <a:latin typeface="微软雅黑" pitchFamily="34" charset="-122"/>
              <a:ea typeface="微软雅黑" pitchFamily="34" charset="-122"/>
            </a:endParaRPr>
          </a:p>
          <a:p>
            <a:pPr lvl="2" eaLnBrk="1" hangingPunct="1">
              <a:buNone/>
            </a:pPr>
            <a:r>
              <a:rPr lang="en-US" altLang="zh-CN" b="0" dirty="0" smtClean="0">
                <a:latin typeface="微软雅黑" pitchFamily="34" charset="-122"/>
                <a:ea typeface="微软雅黑" pitchFamily="34" charset="-122"/>
              </a:rPr>
              <a:t>	</a:t>
            </a:r>
            <a:r>
              <a:rPr lang="en-US" altLang="zh-CN" b="0" dirty="0" smtClean="0">
                <a:latin typeface="微软雅黑" pitchFamily="34" charset="-122"/>
                <a:ea typeface="微软雅黑" pitchFamily="34" charset="-122"/>
              </a:rPr>
              <a:t>	model </a:t>
            </a:r>
            <a:r>
              <a:rPr lang="en-US" altLang="zh-CN" b="0" dirty="0" smtClean="0">
                <a:latin typeface="微软雅黑" pitchFamily="34" charset="-122"/>
                <a:ea typeface="微软雅黑" pitchFamily="34" charset="-122"/>
              </a:rPr>
              <a:t>= </a:t>
            </a:r>
            <a:r>
              <a:rPr lang="en-US" altLang="zh-CN" b="0" dirty="0" smtClean="0">
                <a:latin typeface="微软雅黑" pitchFamily="34" charset="-122"/>
                <a:ea typeface="微软雅黑" pitchFamily="34" charset="-122"/>
              </a:rPr>
              <a:t>“…”,</a:t>
            </a:r>
          </a:p>
          <a:p>
            <a:pPr lvl="2" eaLnBrk="1" hangingPunct="1">
              <a:buNone/>
            </a:pPr>
            <a:r>
              <a:rPr lang="en-US" altLang="zh-CN" b="0" dirty="0" smtClean="0">
                <a:latin typeface="微软雅黑" pitchFamily="34" charset="-122"/>
                <a:ea typeface="微软雅黑" pitchFamily="34" charset="-122"/>
              </a:rPr>
              <a:t> </a:t>
            </a:r>
            <a:r>
              <a:rPr lang="en-US" altLang="zh-CN" b="0" dirty="0" smtClean="0">
                <a:latin typeface="微软雅黑" pitchFamily="34" charset="-122"/>
                <a:ea typeface="微软雅黑" pitchFamily="34" charset="-122"/>
              </a:rPr>
              <a:t>         </a:t>
            </a:r>
            <a:r>
              <a:rPr lang="en-US" altLang="zh-CN" b="0" dirty="0" err="1" smtClean="0">
                <a:latin typeface="微软雅黑" pitchFamily="34" charset="-122"/>
                <a:ea typeface="微软雅黑" pitchFamily="34" charset="-122"/>
              </a:rPr>
              <a:t>bRigid</a:t>
            </a:r>
            <a:r>
              <a:rPr lang="en-US" altLang="zh-CN" b="0" dirty="0" smtClean="0">
                <a:latin typeface="微软雅黑" pitchFamily="34" charset="-122"/>
                <a:ea typeface="微软雅黑" pitchFamily="34" charset="-122"/>
              </a:rPr>
              <a:t> = 0,</a:t>
            </a:r>
          </a:p>
          <a:p>
            <a:pPr lvl="2" eaLnBrk="1" hangingPunct="1">
              <a:buNone/>
            </a:pPr>
            <a:r>
              <a:rPr lang="en-US" altLang="zh-CN" b="0" dirty="0" smtClean="0">
                <a:latin typeface="微软雅黑" pitchFamily="34" charset="-122"/>
                <a:ea typeface="微软雅黑" pitchFamily="34" charset="-122"/>
              </a:rPr>
              <a:t>	</a:t>
            </a:r>
            <a:r>
              <a:rPr lang="en-US" altLang="zh-CN" b="0" dirty="0" smtClean="0">
                <a:latin typeface="微软雅黑" pitchFamily="34" charset="-122"/>
                <a:ea typeface="微软雅黑" pitchFamily="34" charset="-122"/>
              </a:rPr>
              <a:t>},</a:t>
            </a:r>
          </a:p>
          <a:p>
            <a:pPr lvl="2" eaLnBrk="1" hangingPunct="1">
              <a:buNone/>
            </a:pPr>
            <a:r>
              <a:rPr lang="en-US" altLang="zh-CN" b="0" dirty="0" smtClean="0">
                <a:latin typeface="微软雅黑" pitchFamily="34" charset="-122"/>
                <a:ea typeface="微软雅黑" pitchFamily="34" charset="-122"/>
              </a:rPr>
              <a:t>	 Function </a:t>
            </a:r>
            <a:r>
              <a:rPr lang="en-US" altLang="zh-CN" b="0" dirty="0" smtClean="0">
                <a:latin typeface="微软雅黑" pitchFamily="34" charset="-122"/>
                <a:ea typeface="微软雅黑" pitchFamily="34" charset="-122"/>
              </a:rPr>
              <a:t>Init()</a:t>
            </a:r>
            <a:endParaRPr lang="en-US" altLang="zh-CN" b="0" dirty="0" smtClean="0">
              <a:latin typeface="微软雅黑" pitchFamily="34" charset="-122"/>
              <a:ea typeface="微软雅黑" pitchFamily="34" charset="-122"/>
            </a:endParaRPr>
          </a:p>
          <a:p>
            <a:pPr lvl="1" eaLnBrk="1" hangingPunct="1">
              <a:buNone/>
            </a:pPr>
            <a:r>
              <a:rPr lang="en-US" altLang="zh-CN" b="0" dirty="0" smtClean="0">
                <a:latin typeface="微软雅黑" pitchFamily="34" charset="-122"/>
                <a:ea typeface="微软雅黑" pitchFamily="34" charset="-122"/>
              </a:rPr>
              <a:t>	}</a:t>
            </a:r>
          </a:p>
          <a:p>
            <a:pPr eaLnBrk="1" hangingPunct="1"/>
            <a:endParaRPr lang="en-US" altLang="zh-CN" dirty="0" smtClean="0">
              <a:latin typeface="微软雅黑" pitchFamily="34" charset="-122"/>
              <a:ea typeface="微软雅黑" pitchFamily="34" charset="-122"/>
            </a:endParaRPr>
          </a:p>
        </p:txBody>
      </p:sp>
      <p:sp>
        <p:nvSpPr>
          <p:cNvPr id="5" name="圆角矩形 4"/>
          <p:cNvSpPr/>
          <p:nvPr/>
        </p:nvSpPr>
        <p:spPr bwMode="auto">
          <a:xfrm>
            <a:off x="1066800" y="1265364"/>
            <a:ext cx="2209800" cy="411036"/>
          </a:xfrm>
          <a:prstGeom prst="roundRect">
            <a:avLst/>
          </a:prstGeom>
          <a:solidFill>
            <a:srgbClr val="00B0F0"/>
          </a:solidFill>
          <a:ln w="9525" cap="flat" cmpd="sng" algn="ctr">
            <a:noFill/>
            <a:prstDash val="solid"/>
            <a:round/>
            <a:headEnd type="none" w="med" len="med"/>
            <a:tailEnd type="none" w="med" len="med"/>
          </a:ln>
          <a:effectLst>
            <a:outerShdw dist="53882" dir="2700000" algn="ctr" rotWithShape="0">
              <a:srgbClr val="969696"/>
            </a:outerShdw>
          </a:effectLst>
        </p:spPr>
        <p:txBody>
          <a:bodyPr vert="horz" wrap="square" lIns="90000" tIns="46800" rIns="90000" bIns="46800" numCol="1" rtlCol="0" anchor="t" anchorCtr="0" compatLnSpc="1">
            <a:prstTxWarp prst="textNoShape">
              <a:avLst/>
            </a:prstTxWarp>
            <a:spAutoFit/>
          </a:bodyPr>
          <a:lstStyle/>
          <a:p>
            <a:r>
              <a:rPr lang="en-US" altLang="zh-CN" sz="1800" dirty="0" smtClean="0">
                <a:solidFill>
                  <a:schemeClr val="bg1"/>
                </a:solidFill>
                <a:latin typeface="微软雅黑" pitchFamily="34" charset="-122"/>
                <a:ea typeface="微软雅黑" pitchFamily="34" charset="-122"/>
                <a:cs typeface="楷体"/>
              </a:rPr>
              <a:t>Cry3</a:t>
            </a:r>
            <a:r>
              <a:rPr lang="zh-CN" altLang="en-US" sz="1800" dirty="0" smtClean="0">
                <a:solidFill>
                  <a:schemeClr val="bg1"/>
                </a:solidFill>
                <a:latin typeface="微软雅黑" pitchFamily="34" charset="-122"/>
                <a:ea typeface="微软雅黑" pitchFamily="34" charset="-122"/>
                <a:cs typeface="楷体"/>
              </a:rPr>
              <a:t>的</a:t>
            </a:r>
            <a:r>
              <a:rPr lang="en-US" altLang="zh-CN" sz="1800" dirty="0" smtClean="0">
                <a:solidFill>
                  <a:schemeClr val="bg1"/>
                </a:solidFill>
                <a:latin typeface="微软雅黑" pitchFamily="34" charset="-122"/>
                <a:ea typeface="微软雅黑" pitchFamily="34" charset="-122"/>
                <a:cs typeface="楷体"/>
              </a:rPr>
              <a:t>LUA</a:t>
            </a:r>
            <a:endParaRPr lang="zh-CN" altLang="en-US" sz="1800" dirty="0" smtClean="0">
              <a:solidFill>
                <a:schemeClr val="bg1"/>
              </a:solidFill>
              <a:latin typeface="微软雅黑" pitchFamily="34" charset="-122"/>
              <a:ea typeface="微软雅黑" pitchFamily="34" charset="-122"/>
              <a:cs typeface="楷体"/>
            </a:endParaRPr>
          </a:p>
        </p:txBody>
      </p:sp>
      <p:pic>
        <p:nvPicPr>
          <p:cNvPr id="1028" name="Picture 4"/>
          <p:cNvPicPr>
            <a:picLocks noChangeAspect="1" noChangeArrowheads="1"/>
          </p:cNvPicPr>
          <p:nvPr/>
        </p:nvPicPr>
        <p:blipFill>
          <a:blip r:embed="rId3"/>
          <a:srcRect/>
          <a:stretch>
            <a:fillRect/>
          </a:stretch>
        </p:blipFill>
        <p:spPr bwMode="auto">
          <a:xfrm>
            <a:off x="2090738" y="5105400"/>
            <a:ext cx="4962525" cy="119062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228600" y="76200"/>
            <a:ext cx="6011863" cy="838200"/>
          </a:xfrm>
        </p:spPr>
        <p:txBody>
          <a:bodyPr/>
          <a:lstStyle/>
          <a:p>
            <a:pPr eaLnBrk="1" hangingPunct="1"/>
            <a:r>
              <a:rPr lang="zh-CN" altLang="en-US" dirty="0" smtClean="0">
                <a:latin typeface="微软雅黑" pitchFamily="34" charset="-122"/>
                <a:ea typeface="微软雅黑" pitchFamily="34" charset="-122"/>
              </a:rPr>
              <a:t>场景物件系统</a:t>
            </a:r>
            <a:r>
              <a:rPr lang="en-US" altLang="zh-CN" dirty="0" smtClean="0">
                <a:latin typeface="微软雅黑" pitchFamily="34" charset="-122"/>
                <a:ea typeface="微软雅黑" pitchFamily="34" charset="-122"/>
              </a:rPr>
              <a:t>-</a:t>
            </a:r>
            <a:r>
              <a:rPr lang="zh-CN" altLang="en-US" dirty="0" smtClean="0">
                <a:latin typeface="微软雅黑" pitchFamily="34" charset="-122"/>
                <a:ea typeface="微软雅黑" pitchFamily="34" charset="-122"/>
              </a:rPr>
              <a:t>灵活的组件模式</a:t>
            </a:r>
          </a:p>
        </p:txBody>
      </p:sp>
      <p:sp>
        <p:nvSpPr>
          <p:cNvPr id="9219" name="Rectangle 3"/>
          <p:cNvSpPr>
            <a:spLocks noGrp="1" noChangeArrowheads="1"/>
          </p:cNvSpPr>
          <p:nvPr>
            <p:ph type="body" idx="1"/>
          </p:nvPr>
        </p:nvSpPr>
        <p:spPr>
          <a:xfrm>
            <a:off x="685800" y="1219200"/>
            <a:ext cx="7315200" cy="4953000"/>
          </a:xfrm>
        </p:spPr>
        <p:txBody>
          <a:bodyPr/>
          <a:lstStyle/>
          <a:p>
            <a:pPr eaLnBrk="1" hangingPunct="1"/>
            <a:r>
              <a:rPr lang="en-US" altLang="zh-CN" dirty="0" smtClean="0">
                <a:latin typeface="微软雅黑" pitchFamily="34" charset="-122"/>
                <a:ea typeface="微软雅黑" pitchFamily="34" charset="-122"/>
              </a:rPr>
              <a:t>    345</a:t>
            </a:r>
          </a:p>
        </p:txBody>
      </p:sp>
      <p:sp>
        <p:nvSpPr>
          <p:cNvPr id="5" name="圆角矩形 4"/>
          <p:cNvSpPr/>
          <p:nvPr/>
        </p:nvSpPr>
        <p:spPr bwMode="auto">
          <a:xfrm>
            <a:off x="1066800" y="1265364"/>
            <a:ext cx="2209800" cy="411036"/>
          </a:xfrm>
          <a:prstGeom prst="roundRect">
            <a:avLst/>
          </a:prstGeom>
          <a:solidFill>
            <a:srgbClr val="00B0F0"/>
          </a:solidFill>
          <a:ln w="9525" cap="flat" cmpd="sng" algn="ctr">
            <a:noFill/>
            <a:prstDash val="solid"/>
            <a:round/>
            <a:headEnd type="none" w="med" len="med"/>
            <a:tailEnd type="none" w="med" len="med"/>
          </a:ln>
          <a:effectLst>
            <a:outerShdw dist="53882" dir="2700000" algn="ctr" rotWithShape="0">
              <a:srgbClr val="969696"/>
            </a:outerShdw>
          </a:effectLst>
        </p:spPr>
        <p:txBody>
          <a:bodyPr vert="horz" wrap="square" lIns="90000" tIns="46800" rIns="90000" bIns="46800" numCol="1" rtlCol="0" anchor="t" anchorCtr="0" compatLnSpc="1">
            <a:prstTxWarp prst="textNoShape">
              <a:avLst/>
            </a:prstTxWarp>
            <a:spAutoFit/>
          </a:bodyPr>
          <a:lstStyle/>
          <a:p>
            <a:r>
              <a:rPr lang="en-US" altLang="zh-CN" sz="1800" dirty="0" smtClean="0">
                <a:solidFill>
                  <a:schemeClr val="bg1"/>
                </a:solidFill>
                <a:latin typeface="微软雅黑" pitchFamily="34" charset="-122"/>
                <a:ea typeface="微软雅黑" pitchFamily="34" charset="-122"/>
                <a:cs typeface="楷体"/>
              </a:rPr>
              <a:t>Flow Graph</a:t>
            </a:r>
            <a:r>
              <a:rPr lang="zh-CN" altLang="en-US" sz="1800" dirty="0" smtClean="0">
                <a:solidFill>
                  <a:schemeClr val="bg1"/>
                </a:solidFill>
                <a:latin typeface="微软雅黑" pitchFamily="34" charset="-122"/>
                <a:ea typeface="微软雅黑" pitchFamily="34" charset="-122"/>
                <a:cs typeface="楷体"/>
              </a:rPr>
              <a:t>举例</a:t>
            </a:r>
          </a:p>
        </p:txBody>
      </p:sp>
      <p:pic>
        <p:nvPicPr>
          <p:cNvPr id="8" name="Picture 2"/>
          <p:cNvPicPr>
            <a:picLocks noChangeAspect="1" noChangeArrowheads="1"/>
          </p:cNvPicPr>
          <p:nvPr/>
        </p:nvPicPr>
        <p:blipFill>
          <a:blip r:embed="rId3"/>
          <a:srcRect/>
          <a:stretch>
            <a:fillRect/>
          </a:stretch>
        </p:blipFill>
        <p:spPr bwMode="auto">
          <a:xfrm>
            <a:off x="914399" y="1905000"/>
            <a:ext cx="7644095" cy="41148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228600" y="76200"/>
            <a:ext cx="6011863" cy="838200"/>
          </a:xfrm>
        </p:spPr>
        <p:txBody>
          <a:bodyPr/>
          <a:lstStyle/>
          <a:p>
            <a:pPr eaLnBrk="1" hangingPunct="1"/>
            <a:r>
              <a:rPr lang="zh-CN" altLang="en-US" dirty="0" smtClean="0">
                <a:latin typeface="微软雅黑" pitchFamily="34" charset="-122"/>
                <a:ea typeface="微软雅黑" pitchFamily="34" charset="-122"/>
              </a:rPr>
              <a:t>场景物件系统</a:t>
            </a:r>
            <a:r>
              <a:rPr lang="en-US" altLang="zh-CN" dirty="0" smtClean="0">
                <a:latin typeface="微软雅黑" pitchFamily="34" charset="-122"/>
                <a:ea typeface="微软雅黑" pitchFamily="34" charset="-122"/>
              </a:rPr>
              <a:t>-</a:t>
            </a:r>
            <a:r>
              <a:rPr lang="zh-CN" altLang="en-US" dirty="0" smtClean="0">
                <a:latin typeface="微软雅黑" pitchFamily="34" charset="-122"/>
                <a:ea typeface="微软雅黑" pitchFamily="34" charset="-122"/>
              </a:rPr>
              <a:t>灵活的组件模式</a:t>
            </a:r>
          </a:p>
        </p:txBody>
      </p:sp>
      <p:sp>
        <p:nvSpPr>
          <p:cNvPr id="9219" name="Rectangle 3"/>
          <p:cNvSpPr>
            <a:spLocks noGrp="1" noChangeArrowheads="1"/>
          </p:cNvSpPr>
          <p:nvPr>
            <p:ph type="body" idx="1"/>
          </p:nvPr>
        </p:nvSpPr>
        <p:spPr>
          <a:xfrm>
            <a:off x="685800" y="1219200"/>
            <a:ext cx="7315200" cy="4953000"/>
          </a:xfrm>
        </p:spPr>
        <p:txBody>
          <a:bodyPr/>
          <a:lstStyle/>
          <a:p>
            <a:pPr eaLnBrk="1" hangingPunct="1"/>
            <a:r>
              <a:rPr lang="en-US" altLang="zh-CN" dirty="0" smtClean="0">
                <a:latin typeface="微软雅黑" pitchFamily="34" charset="-122"/>
                <a:ea typeface="微软雅黑" pitchFamily="34" charset="-122"/>
              </a:rPr>
              <a:t>    </a:t>
            </a:r>
            <a:r>
              <a:rPr lang="en-US" altLang="zh-CN" dirty="0" smtClean="0">
                <a:latin typeface="微软雅黑" pitchFamily="34" charset="-122"/>
                <a:ea typeface="微软雅黑" pitchFamily="34" charset="-122"/>
              </a:rPr>
              <a:t>345</a:t>
            </a:r>
          </a:p>
          <a:p>
            <a:pPr eaLnBrk="1" hangingPunct="1"/>
            <a:endParaRPr lang="en-US" altLang="zh-CN" dirty="0" smtClean="0">
              <a:latin typeface="微软雅黑" pitchFamily="34" charset="-122"/>
              <a:ea typeface="微软雅黑" pitchFamily="34" charset="-122"/>
            </a:endParaRPr>
          </a:p>
          <a:p>
            <a:pPr eaLnBrk="1" hangingPunct="1"/>
            <a:r>
              <a:rPr lang="en-US" altLang="zh-CN" b="0" dirty="0" smtClean="0">
                <a:latin typeface="微软雅黑" pitchFamily="34" charset="-122"/>
                <a:ea typeface="微软雅黑" pitchFamily="34" charset="-122"/>
              </a:rPr>
              <a:t>Entity</a:t>
            </a:r>
            <a:r>
              <a:rPr lang="zh-CN" altLang="en-US" b="0" dirty="0" smtClean="0">
                <a:latin typeface="微软雅黑" pitchFamily="34" charset="-122"/>
                <a:ea typeface="微软雅黑" pitchFamily="34" charset="-122"/>
              </a:rPr>
              <a:t>单一功能</a:t>
            </a:r>
            <a:r>
              <a:rPr lang="en-US" altLang="zh-CN" b="0" dirty="0" smtClean="0">
                <a:latin typeface="微软雅黑" pitchFamily="34" charset="-122"/>
                <a:ea typeface="微软雅黑" pitchFamily="34" charset="-122"/>
              </a:rPr>
              <a:t>+Flow Graph </a:t>
            </a:r>
            <a:r>
              <a:rPr lang="zh-CN" altLang="en-US" b="0" dirty="0" smtClean="0">
                <a:latin typeface="微软雅黑" pitchFamily="34" charset="-122"/>
                <a:ea typeface="微软雅黑" pitchFamily="34" charset="-122"/>
              </a:rPr>
              <a:t>逻辑组合多样化</a:t>
            </a:r>
            <a:endParaRPr lang="en-US" altLang="zh-CN" b="0" dirty="0" smtClean="0">
              <a:latin typeface="微软雅黑" pitchFamily="34" charset="-122"/>
              <a:ea typeface="微软雅黑" pitchFamily="34" charset="-122"/>
            </a:endParaRPr>
          </a:p>
        </p:txBody>
      </p:sp>
      <p:sp>
        <p:nvSpPr>
          <p:cNvPr id="5" name="圆角矩形 4"/>
          <p:cNvSpPr/>
          <p:nvPr/>
        </p:nvSpPr>
        <p:spPr bwMode="auto">
          <a:xfrm>
            <a:off x="1066800" y="1265364"/>
            <a:ext cx="2209800" cy="411036"/>
          </a:xfrm>
          <a:prstGeom prst="roundRect">
            <a:avLst/>
          </a:prstGeom>
          <a:solidFill>
            <a:srgbClr val="00B0F0"/>
          </a:solidFill>
          <a:ln w="9525" cap="flat" cmpd="sng" algn="ctr">
            <a:noFill/>
            <a:prstDash val="solid"/>
            <a:round/>
            <a:headEnd type="none" w="med" len="med"/>
            <a:tailEnd type="none" w="med" len="med"/>
          </a:ln>
          <a:effectLst>
            <a:outerShdw dist="53882" dir="2700000" algn="ctr" rotWithShape="0">
              <a:srgbClr val="969696"/>
            </a:outerShdw>
          </a:effectLst>
        </p:spPr>
        <p:txBody>
          <a:bodyPr vert="horz" wrap="square" lIns="90000" tIns="46800" rIns="90000" bIns="46800" numCol="1" rtlCol="0" anchor="t" anchorCtr="0" compatLnSpc="1">
            <a:prstTxWarp prst="textNoShape">
              <a:avLst/>
            </a:prstTxWarp>
            <a:spAutoFit/>
          </a:bodyPr>
          <a:lstStyle/>
          <a:p>
            <a:r>
              <a:rPr lang="zh-CN" altLang="en-US" sz="1800" dirty="0" smtClean="0">
                <a:solidFill>
                  <a:schemeClr val="bg1"/>
                </a:solidFill>
                <a:latin typeface="微软雅黑" pitchFamily="34" charset="-122"/>
                <a:ea typeface="微软雅黑" pitchFamily="34" charset="-122"/>
                <a:cs typeface="楷体"/>
              </a:rPr>
              <a:t>静态物件总结</a:t>
            </a:r>
            <a:endParaRPr lang="zh-CN" altLang="en-US" sz="1800" dirty="0" smtClean="0">
              <a:solidFill>
                <a:schemeClr val="bg1"/>
              </a:solidFill>
              <a:latin typeface="微软雅黑" pitchFamily="34" charset="-122"/>
              <a:ea typeface="微软雅黑" pitchFamily="34" charset="-122"/>
              <a:cs typeface="楷体"/>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228600" y="76200"/>
            <a:ext cx="6011863" cy="838200"/>
          </a:xfrm>
        </p:spPr>
        <p:txBody>
          <a:bodyPr/>
          <a:lstStyle/>
          <a:p>
            <a:pPr eaLnBrk="1" hangingPunct="1"/>
            <a:r>
              <a:rPr lang="zh-CN" altLang="en-US" dirty="0" smtClean="0">
                <a:latin typeface="微软雅黑" pitchFamily="34" charset="-122"/>
                <a:ea typeface="微软雅黑" pitchFamily="34" charset="-122"/>
              </a:rPr>
              <a:t>场景物件系统</a:t>
            </a:r>
            <a:r>
              <a:rPr lang="en-US" altLang="zh-CN" dirty="0" smtClean="0">
                <a:latin typeface="微软雅黑" pitchFamily="34" charset="-122"/>
                <a:ea typeface="微软雅黑" pitchFamily="34" charset="-122"/>
              </a:rPr>
              <a:t>-</a:t>
            </a:r>
            <a:r>
              <a:rPr lang="zh-CN" altLang="en-US" dirty="0" smtClean="0">
                <a:latin typeface="微软雅黑" pitchFamily="34" charset="-122"/>
                <a:ea typeface="微软雅黑" pitchFamily="34" charset="-122"/>
              </a:rPr>
              <a:t>灵活的组件模式</a:t>
            </a:r>
          </a:p>
        </p:txBody>
      </p:sp>
      <p:sp>
        <p:nvSpPr>
          <p:cNvPr id="9219" name="Rectangle 3"/>
          <p:cNvSpPr>
            <a:spLocks noGrp="1" noChangeArrowheads="1"/>
          </p:cNvSpPr>
          <p:nvPr>
            <p:ph type="body" idx="1"/>
          </p:nvPr>
        </p:nvSpPr>
        <p:spPr>
          <a:xfrm>
            <a:off x="685800" y="1219200"/>
            <a:ext cx="7315200" cy="4953000"/>
          </a:xfrm>
        </p:spPr>
        <p:txBody>
          <a:bodyPr/>
          <a:lstStyle/>
          <a:p>
            <a:pPr eaLnBrk="1" hangingPunct="1"/>
            <a:r>
              <a:rPr lang="en-US" altLang="zh-CN" dirty="0" smtClean="0">
                <a:latin typeface="微软雅黑" pitchFamily="34" charset="-122"/>
                <a:ea typeface="微软雅黑" pitchFamily="34" charset="-122"/>
              </a:rPr>
              <a:t>    </a:t>
            </a:r>
            <a:r>
              <a:rPr lang="en-US" altLang="zh-CN" dirty="0" smtClean="0">
                <a:latin typeface="微软雅黑" pitchFamily="34" charset="-122"/>
                <a:ea typeface="微软雅黑" pitchFamily="34" charset="-122"/>
              </a:rPr>
              <a:t>345</a:t>
            </a:r>
          </a:p>
          <a:p>
            <a:pPr eaLnBrk="1" hangingPunct="1"/>
            <a:endParaRPr lang="en-US" altLang="zh-CN" dirty="0" smtClean="0">
              <a:latin typeface="微软雅黑" pitchFamily="34" charset="-122"/>
              <a:ea typeface="微软雅黑" pitchFamily="34" charset="-122"/>
            </a:endParaRPr>
          </a:p>
          <a:p>
            <a:pPr eaLnBrk="1" hangingPunct="1"/>
            <a:r>
              <a:rPr lang="en-US" altLang="zh-CN" b="0" dirty="0" err="1" smtClean="0">
                <a:latin typeface="微软雅黑" pitchFamily="34" charset="-122"/>
                <a:ea typeface="微软雅黑" pitchFamily="34" charset="-122"/>
              </a:rPr>
              <a:t>FlowGraph</a:t>
            </a:r>
            <a:r>
              <a:rPr lang="en-US" altLang="zh-CN" b="0" dirty="0" smtClean="0">
                <a:latin typeface="微软雅黑" pitchFamily="34" charset="-122"/>
                <a:ea typeface="微软雅黑" pitchFamily="34" charset="-122"/>
              </a:rPr>
              <a:t> </a:t>
            </a:r>
            <a:r>
              <a:rPr lang="zh-CN" altLang="en-US" b="0" dirty="0" smtClean="0">
                <a:latin typeface="微软雅黑" pitchFamily="34" charset="-122"/>
                <a:ea typeface="微软雅黑" pitchFamily="34" charset="-122"/>
              </a:rPr>
              <a:t>序列化到关卡，基于静态物件制作</a:t>
            </a:r>
            <a:endParaRPr lang="en-US" altLang="zh-CN" b="0" dirty="0" smtClean="0">
              <a:latin typeface="微软雅黑" pitchFamily="34" charset="-122"/>
              <a:ea typeface="微软雅黑" pitchFamily="34" charset="-122"/>
            </a:endParaRPr>
          </a:p>
          <a:p>
            <a:pPr eaLnBrk="1" hangingPunct="1"/>
            <a:endParaRPr lang="en-US" altLang="zh-CN" b="0" dirty="0" smtClean="0">
              <a:latin typeface="微软雅黑" pitchFamily="34" charset="-122"/>
              <a:ea typeface="微软雅黑" pitchFamily="34" charset="-122"/>
            </a:endParaRPr>
          </a:p>
          <a:p>
            <a:pPr eaLnBrk="1" hangingPunct="1"/>
            <a:r>
              <a:rPr lang="en-US" altLang="zh-CN" b="0" dirty="0" err="1" smtClean="0">
                <a:latin typeface="微软雅黑" pitchFamily="34" charset="-122"/>
                <a:ea typeface="微软雅黑" pitchFamily="34" charset="-122"/>
              </a:rPr>
              <a:t>FlowGraph</a:t>
            </a:r>
            <a:r>
              <a:rPr lang="zh-CN" altLang="en-US" b="0" dirty="0" smtClean="0">
                <a:latin typeface="微软雅黑" pitchFamily="34" charset="-122"/>
                <a:ea typeface="微软雅黑" pitchFamily="34" charset="-122"/>
              </a:rPr>
              <a:t>也没有那么美好，简单的逻辑联动还得在关卡拖入若干个</a:t>
            </a:r>
            <a:r>
              <a:rPr lang="en-US" altLang="zh-CN" b="0" dirty="0" smtClean="0">
                <a:latin typeface="微软雅黑" pitchFamily="34" charset="-122"/>
                <a:ea typeface="微软雅黑" pitchFamily="34" charset="-122"/>
              </a:rPr>
              <a:t>Entity</a:t>
            </a:r>
            <a:endParaRPr lang="en-US" altLang="zh-CN" b="0" dirty="0" smtClean="0">
              <a:latin typeface="微软雅黑" pitchFamily="34" charset="-122"/>
              <a:ea typeface="微软雅黑" pitchFamily="34" charset="-122"/>
            </a:endParaRPr>
          </a:p>
        </p:txBody>
      </p:sp>
      <p:sp>
        <p:nvSpPr>
          <p:cNvPr id="5" name="圆角矩形 4"/>
          <p:cNvSpPr/>
          <p:nvPr/>
        </p:nvSpPr>
        <p:spPr bwMode="auto">
          <a:xfrm>
            <a:off x="1066800" y="1265364"/>
            <a:ext cx="1752600" cy="411036"/>
          </a:xfrm>
          <a:prstGeom prst="roundRect">
            <a:avLst/>
          </a:prstGeom>
          <a:solidFill>
            <a:srgbClr val="00B0F0"/>
          </a:solidFill>
          <a:ln w="9525" cap="flat" cmpd="sng" algn="ctr">
            <a:noFill/>
            <a:prstDash val="solid"/>
            <a:round/>
            <a:headEnd type="none" w="med" len="med"/>
            <a:tailEnd type="none" w="med" len="med"/>
          </a:ln>
          <a:effectLst>
            <a:outerShdw dist="53882" dir="2700000" algn="ctr" rotWithShape="0">
              <a:srgbClr val="969696"/>
            </a:outerShdw>
          </a:effectLst>
        </p:spPr>
        <p:txBody>
          <a:bodyPr vert="horz" wrap="square" lIns="90000" tIns="46800" rIns="90000" bIns="46800" numCol="1" rtlCol="0" anchor="t" anchorCtr="0" compatLnSpc="1">
            <a:prstTxWarp prst="textNoShape">
              <a:avLst/>
            </a:prstTxWarp>
            <a:spAutoFit/>
          </a:bodyPr>
          <a:lstStyle/>
          <a:p>
            <a:r>
              <a:rPr lang="zh-CN" altLang="en-US" sz="1800" dirty="0" smtClean="0">
                <a:solidFill>
                  <a:schemeClr val="bg1"/>
                </a:solidFill>
                <a:latin typeface="微软雅黑" pitchFamily="34" charset="-122"/>
                <a:ea typeface="微软雅黑" pitchFamily="34" charset="-122"/>
                <a:cs typeface="楷体"/>
              </a:rPr>
              <a:t>动态物件？</a:t>
            </a:r>
            <a:endParaRPr lang="zh-CN" altLang="en-US" sz="1800" dirty="0" smtClean="0">
              <a:solidFill>
                <a:schemeClr val="bg1"/>
              </a:solidFill>
              <a:latin typeface="微软雅黑" pitchFamily="34" charset="-122"/>
              <a:ea typeface="微软雅黑" pitchFamily="34" charset="-122"/>
              <a:cs typeface="楷体"/>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228600" y="76200"/>
            <a:ext cx="6011863" cy="838200"/>
          </a:xfrm>
        </p:spPr>
        <p:txBody>
          <a:bodyPr/>
          <a:lstStyle/>
          <a:p>
            <a:pPr eaLnBrk="1" hangingPunct="1"/>
            <a:r>
              <a:rPr lang="zh-CN" altLang="en-US" dirty="0" smtClean="0">
                <a:latin typeface="微软雅黑" pitchFamily="34" charset="-122"/>
                <a:ea typeface="微软雅黑" pitchFamily="34" charset="-122"/>
              </a:rPr>
              <a:t>场景物件系统</a:t>
            </a:r>
            <a:r>
              <a:rPr lang="en-US" altLang="zh-CN" dirty="0" smtClean="0">
                <a:latin typeface="微软雅黑" pitchFamily="34" charset="-122"/>
                <a:ea typeface="微软雅黑" pitchFamily="34" charset="-122"/>
              </a:rPr>
              <a:t>-</a:t>
            </a:r>
            <a:r>
              <a:rPr lang="zh-CN" altLang="en-US" dirty="0" smtClean="0">
                <a:latin typeface="微软雅黑" pitchFamily="34" charset="-122"/>
                <a:ea typeface="微软雅黑" pitchFamily="34" charset="-122"/>
              </a:rPr>
              <a:t>灵活的组件模式</a:t>
            </a:r>
          </a:p>
        </p:txBody>
      </p:sp>
      <p:sp>
        <p:nvSpPr>
          <p:cNvPr id="9219" name="Rectangle 3"/>
          <p:cNvSpPr>
            <a:spLocks noGrp="1" noChangeArrowheads="1"/>
          </p:cNvSpPr>
          <p:nvPr>
            <p:ph type="body" idx="1"/>
          </p:nvPr>
        </p:nvSpPr>
        <p:spPr>
          <a:xfrm>
            <a:off x="685800" y="1219200"/>
            <a:ext cx="7315200" cy="4953000"/>
          </a:xfrm>
        </p:spPr>
        <p:txBody>
          <a:bodyPr/>
          <a:lstStyle/>
          <a:p>
            <a:pPr eaLnBrk="1" hangingPunct="1"/>
            <a:r>
              <a:rPr lang="en-US" altLang="zh-CN" dirty="0" smtClean="0">
                <a:latin typeface="微软雅黑" pitchFamily="34" charset="-122"/>
                <a:ea typeface="微软雅黑" pitchFamily="34" charset="-122"/>
              </a:rPr>
              <a:t>    345</a:t>
            </a:r>
          </a:p>
        </p:txBody>
      </p:sp>
      <p:sp>
        <p:nvSpPr>
          <p:cNvPr id="5" name="圆角矩形 4"/>
          <p:cNvSpPr/>
          <p:nvPr/>
        </p:nvSpPr>
        <p:spPr bwMode="auto">
          <a:xfrm>
            <a:off x="1066800" y="1265364"/>
            <a:ext cx="4419600" cy="411036"/>
          </a:xfrm>
          <a:prstGeom prst="roundRect">
            <a:avLst/>
          </a:prstGeom>
          <a:solidFill>
            <a:srgbClr val="00B0F0"/>
          </a:solidFill>
          <a:ln w="9525" cap="flat" cmpd="sng" algn="ctr">
            <a:noFill/>
            <a:prstDash val="solid"/>
            <a:round/>
            <a:headEnd type="none" w="med" len="med"/>
            <a:tailEnd type="none" w="med" len="med"/>
          </a:ln>
          <a:effectLst>
            <a:outerShdw dist="53882" dir="2700000" algn="ctr" rotWithShape="0">
              <a:srgbClr val="969696"/>
            </a:outerShdw>
          </a:effectLst>
        </p:spPr>
        <p:txBody>
          <a:bodyPr vert="horz" wrap="square" lIns="90000" tIns="46800" rIns="90000" bIns="4680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zh-CN" altLang="en-US" sz="1800" b="1" i="0" u="none" strike="noStrike" cap="none" normalizeH="0" baseline="0" dirty="0" smtClean="0">
                <a:ln>
                  <a:noFill/>
                </a:ln>
                <a:solidFill>
                  <a:schemeClr val="bg1"/>
                </a:solidFill>
                <a:effectLst/>
                <a:latin typeface="微软雅黑" pitchFamily="34" charset="-122"/>
                <a:ea typeface="微软雅黑" pitchFamily="34" charset="-122"/>
                <a:cs typeface="楷体"/>
              </a:rPr>
              <a:t>扩展</a:t>
            </a:r>
            <a:r>
              <a:rPr kumimoji="0" lang="en-US" altLang="zh-CN" sz="1800" b="1" i="0" u="none" strike="noStrike" cap="none" normalizeH="0" baseline="0" dirty="0" smtClean="0">
                <a:ln>
                  <a:noFill/>
                </a:ln>
                <a:solidFill>
                  <a:schemeClr val="bg1"/>
                </a:solidFill>
                <a:effectLst/>
                <a:latin typeface="微软雅黑" pitchFamily="34" charset="-122"/>
                <a:ea typeface="微软雅黑" pitchFamily="34" charset="-122"/>
                <a:cs typeface="楷体"/>
              </a:rPr>
              <a:t>entity</a:t>
            </a:r>
            <a:r>
              <a:rPr kumimoji="0" lang="zh-CN" altLang="en-US" sz="1800" b="1" i="0" u="none" strike="noStrike" cap="none" normalizeH="0" baseline="0" dirty="0" smtClean="0">
                <a:ln>
                  <a:noFill/>
                </a:ln>
                <a:solidFill>
                  <a:schemeClr val="bg1"/>
                </a:solidFill>
                <a:effectLst/>
                <a:latin typeface="微软雅黑" pitchFamily="34" charset="-122"/>
                <a:ea typeface="微软雅黑" pitchFamily="34" charset="-122"/>
                <a:cs typeface="楷体"/>
              </a:rPr>
              <a:t>系统，解决动态生成组合问题</a:t>
            </a:r>
          </a:p>
        </p:txBody>
      </p:sp>
      <p:pic>
        <p:nvPicPr>
          <p:cNvPr id="10243" name="Picture 3"/>
          <p:cNvPicPr>
            <a:picLocks noChangeAspect="1" noChangeArrowheads="1"/>
          </p:cNvPicPr>
          <p:nvPr/>
        </p:nvPicPr>
        <p:blipFill>
          <a:blip r:embed="rId3"/>
          <a:srcRect/>
          <a:stretch>
            <a:fillRect/>
          </a:stretch>
        </p:blipFill>
        <p:spPr bwMode="auto">
          <a:xfrm>
            <a:off x="2590800" y="1962150"/>
            <a:ext cx="3962400" cy="413385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2006_03_09_Tencent_QQ.COM_Template">
  <a:themeElements>
    <a:clrScheme name="2006_03_09_Tencent_QQ.COM_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2006_03_09_Tencent_QQ.COM_Template">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outerShdw dist="53882" dir="2700000" algn="ctr" rotWithShape="0">
            <a:srgbClr val="969696"/>
          </a:outerShdw>
        </a:effectLst>
      </a:spPr>
      <a:bodyPr vert="horz" wrap="square" lIns="90000" tIns="46800" rIns="90000" bIns="46800" numCol="1" anchor="t" anchorCtr="0" compatLnSpc="1">
        <a:prstTxWarp prst="textNoShape">
          <a:avLst/>
        </a:prstTxWarp>
        <a:spAutoFit/>
      </a:bodyPr>
      <a:lstStyle>
        <a:defPPr marL="0" marR="0" indent="0" algn="l" defTabSz="914400" rtl="0" eaLnBrk="0" fontAlgn="base" latinLnBrk="0" hangingPunct="0">
          <a:lnSpc>
            <a:spcPct val="100000"/>
          </a:lnSpc>
          <a:spcBef>
            <a:spcPct val="0"/>
          </a:spcBef>
          <a:spcAft>
            <a:spcPct val="0"/>
          </a:spcAft>
          <a:buClrTx/>
          <a:buSzTx/>
          <a:buFontTx/>
          <a:buNone/>
          <a:tabLst/>
          <a:defRPr kumimoji="0" lang="zh-CN" sz="1600" b="1" i="0" u="none" strike="noStrike" cap="none" normalizeH="0" baseline="0" smtClean="0">
            <a:ln>
              <a:noFill/>
            </a:ln>
            <a:solidFill>
              <a:schemeClr val="tx1"/>
            </a:solidFill>
            <a:effectLst/>
            <a:latin typeface="楷体"/>
            <a:ea typeface="楷体"/>
            <a:cs typeface="楷体"/>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outerShdw dist="53882" dir="2700000" algn="ctr" rotWithShape="0">
            <a:srgbClr val="969696"/>
          </a:outerShdw>
        </a:effectLst>
      </a:spPr>
      <a:bodyPr vert="horz" wrap="square" lIns="90000" tIns="46800" rIns="90000" bIns="46800" numCol="1" anchor="t" anchorCtr="0" compatLnSpc="1">
        <a:prstTxWarp prst="textNoShape">
          <a:avLst/>
        </a:prstTxWarp>
        <a:spAutoFit/>
      </a:bodyPr>
      <a:lstStyle>
        <a:defPPr marL="0" marR="0" indent="0" algn="l" defTabSz="914400" rtl="0" eaLnBrk="0" fontAlgn="base" latinLnBrk="0" hangingPunct="0">
          <a:lnSpc>
            <a:spcPct val="100000"/>
          </a:lnSpc>
          <a:spcBef>
            <a:spcPct val="0"/>
          </a:spcBef>
          <a:spcAft>
            <a:spcPct val="0"/>
          </a:spcAft>
          <a:buClrTx/>
          <a:buSzTx/>
          <a:buFontTx/>
          <a:buNone/>
          <a:tabLst/>
          <a:defRPr kumimoji="0" lang="zh-CN" sz="1600" b="1" i="0" u="none" strike="noStrike" cap="none" normalizeH="0" baseline="0" smtClean="0">
            <a:ln>
              <a:noFill/>
            </a:ln>
            <a:solidFill>
              <a:schemeClr val="tx1"/>
            </a:solidFill>
            <a:effectLst/>
            <a:latin typeface="楷体"/>
            <a:ea typeface="楷体"/>
            <a:cs typeface="楷体"/>
          </a:defRPr>
        </a:defPPr>
      </a:lstStyle>
    </a:lnDef>
  </a:objectDefaults>
  <a:extraClrSchemeLst>
    <a:extraClrScheme>
      <a:clrScheme name="2006_03_09_Tencent_QQ.COM_Template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2006_03_09_Tencent_QQ.COM_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2006_03_09_Tencent_QQ.COM_Template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2006_03_09_Tencent_QQ.COM_Template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2006_03_09_Tencent_QQ.COM_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2006_03_09_Tencent_QQ.COM_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2006_03_09_Tencent_QQ.COM_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Median</Template>
  <TotalTime>15638</TotalTime>
  <Pages>0</Pages>
  <Words>2935</Words>
  <Characters>0</Characters>
  <Application>Microsoft Office PowerPoint</Application>
  <DocSecurity>0</DocSecurity>
  <PresentationFormat>全屏显示(4:3)</PresentationFormat>
  <Lines>0</Lines>
  <Paragraphs>426</Paragraphs>
  <Slides>44</Slides>
  <Notes>44</Notes>
  <HiddenSlides>0</HiddenSlides>
  <MMClips>0</MMClips>
  <ScaleCrop>false</ScaleCrop>
  <HeadingPairs>
    <vt:vector size="4" baseType="variant">
      <vt:variant>
        <vt:lpstr>主题</vt:lpstr>
      </vt:variant>
      <vt:variant>
        <vt:i4>1</vt:i4>
      </vt:variant>
      <vt:variant>
        <vt:lpstr>幻灯片标题</vt:lpstr>
      </vt:variant>
      <vt:variant>
        <vt:i4>44</vt:i4>
      </vt:variant>
    </vt:vector>
  </HeadingPairs>
  <TitlesOfParts>
    <vt:vector size="45" baseType="lpstr">
      <vt:lpstr>2006_03_09_Tencent_QQ.COM_Template</vt:lpstr>
      <vt:lpstr>软件开发类_客户端前台通道面试陈述 </vt:lpstr>
      <vt:lpstr>个人经历概述</vt:lpstr>
      <vt:lpstr>场景物件系统</vt:lpstr>
      <vt:lpstr>场景物件系统-灵活的组件模式</vt:lpstr>
      <vt:lpstr>场景物件系统-灵活的组件模式</vt:lpstr>
      <vt:lpstr>场景物件系统-灵活的组件模式</vt:lpstr>
      <vt:lpstr>场景物件系统-灵活的组件模式</vt:lpstr>
      <vt:lpstr>场景物件系统-灵活的组件模式</vt:lpstr>
      <vt:lpstr>场景物件系统-灵活的组件模式</vt:lpstr>
      <vt:lpstr>场景物件系统-灵活的组件模式</vt:lpstr>
      <vt:lpstr>场景物件系统-灵活的组件模式</vt:lpstr>
      <vt:lpstr>场景物件系统-灵活的组件模式</vt:lpstr>
      <vt:lpstr>场景物件系统-灵活的组件模式</vt:lpstr>
      <vt:lpstr>场景物件系统-BT功能集成</vt:lpstr>
      <vt:lpstr>场景物件系统-BT功能集成</vt:lpstr>
      <vt:lpstr>场景物件系统-模块交互</vt:lpstr>
      <vt:lpstr>场景物件系统-同步方案</vt:lpstr>
      <vt:lpstr>场景物件系统-同步方案</vt:lpstr>
      <vt:lpstr>场景物件系统-同步方案</vt:lpstr>
      <vt:lpstr>场景物件系统-同步方案</vt:lpstr>
      <vt:lpstr>场景物件系统-制作流程改进</vt:lpstr>
      <vt:lpstr>场景物件系统-制作流程改进</vt:lpstr>
      <vt:lpstr>场景物件系统-制作流程改进</vt:lpstr>
      <vt:lpstr>场景物件系统-表现力强化</vt:lpstr>
      <vt:lpstr>场景物件系统-水的控制示例</vt:lpstr>
      <vt:lpstr>场景物件系统-水的控制示例</vt:lpstr>
      <vt:lpstr>场景物件系统-水的绑定方案</vt:lpstr>
      <vt:lpstr>场景物件系统-水的绑定方案</vt:lpstr>
      <vt:lpstr>场景物件系统-水的绑定方案</vt:lpstr>
      <vt:lpstr>场景物件系统-水的绑定方案</vt:lpstr>
      <vt:lpstr>场景物件系统-兼容植被功能</vt:lpstr>
      <vt:lpstr>场景物件系统-兼容植被功能</vt:lpstr>
      <vt:lpstr>场景物件系统-兼容植被功能</vt:lpstr>
      <vt:lpstr>场景物件系统-兼容植被功能</vt:lpstr>
      <vt:lpstr>场景物件系统-兼容植被功能</vt:lpstr>
      <vt:lpstr>场景物件系统-兼容植被功能</vt:lpstr>
      <vt:lpstr>场景物件系统-水和植被功能优化</vt:lpstr>
      <vt:lpstr>怪物特殊玩法-动态逻辑生成</vt:lpstr>
      <vt:lpstr>怪物特殊玩法-特殊移动</vt:lpstr>
      <vt:lpstr>怪物特殊玩法-特殊移动</vt:lpstr>
      <vt:lpstr>专业领域专长和不足（结合通道能力标准）</vt:lpstr>
      <vt:lpstr>专业领域专长和不足（结合通道能力标准）</vt:lpstr>
      <vt:lpstr>专业领域专长和不足（结合通道能力标准）</vt:lpstr>
      <vt:lpstr>专业领域专长和不足（结合通道能力标准）</vt:lpstr>
    </vt:vector>
  </TitlesOfParts>
  <Company>TENCENT</Company>
  <LinksUpToDate>false</LinksUpToDate>
  <CharactersWithSpaces>0</CharactersWithSpaces>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腾讯网母品牌统一文档模版</dc:title>
  <dc:creator>Administrator</dc:creator>
  <cp:lastModifiedBy>MC SYSTEM</cp:lastModifiedBy>
  <cp:revision>1077</cp:revision>
  <cp:lastPrinted>1899-12-30T00:00:00Z</cp:lastPrinted>
  <dcterms:created xsi:type="dcterms:W3CDTF">2006-03-09T11:35:13Z</dcterms:created>
  <dcterms:modified xsi:type="dcterms:W3CDTF">2014-09-02T16:44:18Z</dcterms:modified>
</cp:coreProperties>
</file>